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68" r:id="rId4"/>
    <p:sldId id="258" r:id="rId5"/>
    <p:sldId id="270" r:id="rId6"/>
    <p:sldId id="259" r:id="rId7"/>
    <p:sldId id="261" r:id="rId8"/>
    <p:sldId id="269" r:id="rId9"/>
    <p:sldId id="265" r:id="rId10"/>
    <p:sldId id="266" r:id="rId11"/>
    <p:sldId id="267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Play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29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jPNOs9fBbNSvQrDVgfj8DZO73C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C5580E-DCFB-4D67-9E35-AE5609157B47}">
  <a:tblStyle styleId="{32C5580E-DCFB-4D67-9E35-AE5609157B4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FF7"/>
          </a:solidFill>
        </a:fill>
      </a:tcStyle>
    </a:wholeTbl>
    <a:band1H>
      <a:tcTxStyle/>
      <a:tcStyle>
        <a:tcBdr/>
        <a:fill>
          <a:solidFill>
            <a:srgbClr val="D1DEE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DEE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04" y="53"/>
      </p:cViewPr>
      <p:guideLst>
        <p:guide orient="horz" pos="2160"/>
        <p:guide pos="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30" Type="http://customschemas.google.com/relationships/presentationmetadata" Target="meta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1BEAC33B-65E7-0760-9DEE-20A24AAD19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C50C1F8-E231-404F-CF6D-BFAE7FE114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FCEEE-DFEF-41DF-986F-4912ECF4BCFE}" type="datetimeFigureOut">
              <a:rPr lang="it-IT" smtClean="0"/>
              <a:t>02/10/2023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D38CAB-54B2-E759-50A0-320C3A2361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EdgeofTomorrow Team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11E003-B3EB-86AA-5938-BA74AC16AC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0EC01F-B77E-43DB-BD71-4C82FC2DA0E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06196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it-IT"/>
              <a:t>EdgeofTomorrow Team</a:t>
            </a:r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953EDC9-A449-4D1F-3ADE-A960BE9D28C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it-IT"/>
              <a:t>EdgeofTomorrow Team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F061CEA-CFCE-3E07-91DD-0CB072620B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it-IT"/>
              <a:t>EdgeofTomorrow Team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CEF14FD-618F-29A7-8833-C23E9167957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it-IT"/>
              <a:t>EdgeofTomorrow Team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6C17366-5D47-9916-CBD8-870045DBF1C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it-IT"/>
              <a:t>EdgeofTomorrow Team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703490A-FF60-9C94-9BFB-94E554BFF8B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it-IT"/>
              <a:t>EdgeofTomorrow Team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96CDC3E-A15E-A2DA-7954-C4A28E4BA0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it-IT"/>
              <a:t>EdgeofTomorrow Team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F12A1C1-EEA2-4C2A-81EA-F18C8356BAF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it-IT"/>
              <a:t>EdgeofTomorrow Team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" name="Google Shape;4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C7D9ED3-8D09-58FA-32D7-5F82FDD1576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it-IT"/>
              <a:t>EdgeofTomorrow Team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" name="Google Shape;4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E4360A5-E5EB-EC81-4394-89D4F8F22F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it-IT"/>
              <a:t>EdgeofTomorrow Team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EdgeofTomorrow Team</a:t>
            </a:r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EdgeofTomorrow Team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EdgeofTomorrow Team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EdgeofTomorrow Team</a:t>
            </a:r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EdgeofTomorrow Team</a:t>
            </a:r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solidFill>
          <a:srgbClr val="3F3F3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1147343" y="2731933"/>
            <a:ext cx="6903253" cy="3350673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txBody>
          <a:bodyPr spcFirstLastPara="1" wrap="square" lIns="576000" tIns="1872000" rIns="576000" bIns="0" anchor="t" anchorCtr="0">
            <a:noAutofit/>
          </a:bodyPr>
          <a:lstStyle>
            <a:lvl1pPr marL="457200" lvl="0" indent="-228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>
            <a:spLocks noGrp="1"/>
          </p:cNvSpPr>
          <p:nvPr>
            <p:ph type="pic" idx="2"/>
          </p:nvPr>
        </p:nvSpPr>
        <p:spPr>
          <a:xfrm>
            <a:off x="0" y="0"/>
            <a:ext cx="1201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8"/>
          <p:cNvSpPr txBox="1">
            <a:spLocks noGrp="1"/>
          </p:cNvSpPr>
          <p:nvPr>
            <p:ph type="ftr" idx="11"/>
          </p:nvPr>
        </p:nvSpPr>
        <p:spPr>
          <a:xfrm>
            <a:off x="683999" y="6262080"/>
            <a:ext cx="619093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r>
              <a:rPr lang="it-IT"/>
              <a:t>EdgeofTomorrow Team</a:t>
            </a:r>
            <a:endParaRPr/>
          </a:p>
        </p:txBody>
      </p:sp>
      <p:sp>
        <p:nvSpPr>
          <p:cNvPr id="111" name="Google Shape;111;p28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 "/>
              <a:buNone/>
              <a:defRPr sz="10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 "/>
              <a:buNone/>
              <a:defRPr sz="10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 "/>
              <a:buNone/>
              <a:defRPr sz="10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 "/>
              <a:buNone/>
              <a:defRPr sz="10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 "/>
              <a:buNone/>
              <a:defRPr sz="10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 "/>
              <a:buNone/>
              <a:defRPr sz="10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 "/>
              <a:buNone/>
              <a:defRPr sz="10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 "/>
              <a:buNone/>
              <a:defRPr sz="10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 "/>
              <a:buNone/>
              <a:defRPr sz="1000">
                <a:solidFill>
                  <a:schemeClr val="lt1"/>
                </a:solidFill>
                <a:latin typeface="Arial "/>
                <a:ea typeface="Arial "/>
                <a:cs typeface="Arial "/>
                <a:sym typeface="Arial 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ill Sans"/>
              <a:buNone/>
              <a:defRPr sz="40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/>
          <p:nvPr/>
        </p:nvSpPr>
        <p:spPr>
          <a:xfrm rot="5400000">
            <a:off x="6963000" y="1629000"/>
            <a:ext cx="6858000" cy="3600000"/>
          </a:xfrm>
          <a:custGeom>
            <a:avLst/>
            <a:gdLst/>
            <a:ahLst/>
            <a:cxnLst/>
            <a:rect l="l" t="t" r="r" b="b"/>
            <a:pathLst>
              <a:path w="6858000" h="3600000" extrusionOk="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x Content Block with Icon">
  <p:cSld name="6 x Content Block with Ico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>
            <a:spLocks noGrp="1"/>
          </p:cNvSpPr>
          <p:nvPr>
            <p:ph type="pic" idx="2"/>
          </p:nvPr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sp>
      <p:sp>
        <p:nvSpPr>
          <p:cNvPr id="116" name="Google Shape;116;p29"/>
          <p:cNvSpPr/>
          <p:nvPr/>
        </p:nvSpPr>
        <p:spPr>
          <a:xfrm rot="5400000">
            <a:off x="6963000" y="1629000"/>
            <a:ext cx="6858000" cy="3600000"/>
          </a:xfrm>
          <a:custGeom>
            <a:avLst/>
            <a:gdLst/>
            <a:ahLst/>
            <a:cxnLst/>
            <a:rect l="l" t="t" r="r" b="b"/>
            <a:pathLst>
              <a:path w="6858000" h="3600000" extrusionOk="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Arial "/>
              <a:ea typeface="Arial "/>
              <a:cs typeface="Arial "/>
              <a:sym typeface="Arial "/>
            </a:endParaRPr>
          </a:p>
        </p:txBody>
      </p:sp>
      <p:sp>
        <p:nvSpPr>
          <p:cNvPr id="117" name="Google Shape;117;p29"/>
          <p:cNvSpPr txBox="1"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ftr" idx="11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r>
              <a:rPr lang="it-IT"/>
              <a:t>EdgeofTomorrow Team</a:t>
            </a:r>
            <a:endParaRPr/>
          </a:p>
        </p:txBody>
      </p:sp>
      <p:sp>
        <p:nvSpPr>
          <p:cNvPr id="119" name="Google Shape;119;p29"/>
          <p:cNvSpPr>
            <a:spLocks noGrp="1"/>
          </p:cNvSpPr>
          <p:nvPr>
            <p:ph type="sldNum" idx="12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body" idx="1"/>
          </p:nvPr>
        </p:nvSpPr>
        <p:spPr>
          <a:xfrm>
            <a:off x="1470581" y="2186444"/>
            <a:ext cx="2812282" cy="124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 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body" idx="3"/>
          </p:nvPr>
        </p:nvSpPr>
        <p:spPr>
          <a:xfrm>
            <a:off x="1470581" y="1775806"/>
            <a:ext cx="2812282" cy="29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 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body" idx="4"/>
          </p:nvPr>
        </p:nvSpPr>
        <p:spPr>
          <a:xfrm>
            <a:off x="5031291" y="2186444"/>
            <a:ext cx="2812282" cy="124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 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body" idx="5"/>
          </p:nvPr>
        </p:nvSpPr>
        <p:spPr>
          <a:xfrm>
            <a:off x="5031291" y="1775806"/>
            <a:ext cx="2812282" cy="29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 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body" idx="6"/>
          </p:nvPr>
        </p:nvSpPr>
        <p:spPr>
          <a:xfrm>
            <a:off x="8592000" y="2186444"/>
            <a:ext cx="2812282" cy="124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 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body" idx="7"/>
          </p:nvPr>
        </p:nvSpPr>
        <p:spPr>
          <a:xfrm>
            <a:off x="8592000" y="1775806"/>
            <a:ext cx="2812282" cy="29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 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body" idx="8"/>
          </p:nvPr>
        </p:nvSpPr>
        <p:spPr>
          <a:xfrm>
            <a:off x="1470581" y="4335857"/>
            <a:ext cx="2812282" cy="124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 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body" idx="9"/>
          </p:nvPr>
        </p:nvSpPr>
        <p:spPr>
          <a:xfrm>
            <a:off x="1470581" y="3925219"/>
            <a:ext cx="2812282" cy="29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 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body" idx="13"/>
          </p:nvPr>
        </p:nvSpPr>
        <p:spPr>
          <a:xfrm>
            <a:off x="5031291" y="4335857"/>
            <a:ext cx="2812282" cy="124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 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body" idx="14"/>
          </p:nvPr>
        </p:nvSpPr>
        <p:spPr>
          <a:xfrm>
            <a:off x="5031291" y="3925219"/>
            <a:ext cx="2812282" cy="29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 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body" idx="15"/>
          </p:nvPr>
        </p:nvSpPr>
        <p:spPr>
          <a:xfrm>
            <a:off x="8592000" y="4335857"/>
            <a:ext cx="2812282" cy="124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 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body" idx="16"/>
          </p:nvPr>
        </p:nvSpPr>
        <p:spPr>
          <a:xfrm>
            <a:off x="8592000" y="3925219"/>
            <a:ext cx="2812282" cy="29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 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EdgeofTomorrow Team</a:t>
            </a:r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EdgeofTomorrow Team</a:t>
            </a:r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 Only - Full Photo">
  <p:cSld name="1_Title and Subtitle Only - Full Photo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>
            <a:spLocks noGrp="1"/>
          </p:cNvSpPr>
          <p:nvPr>
            <p:ph type="pic" idx="2"/>
          </p:nvPr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sp>
      <p:sp>
        <p:nvSpPr>
          <p:cNvPr id="42" name="Google Shape;42;p18"/>
          <p:cNvSpPr txBox="1"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EdgeofTomorrow Team</a:t>
            </a:r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45" name="Google Shape;45;p18"/>
          <p:cNvSpPr/>
          <p:nvPr/>
        </p:nvSpPr>
        <p:spPr>
          <a:xfrm rot="5400000">
            <a:off x="6963000" y="1629000"/>
            <a:ext cx="6858000" cy="3600000"/>
          </a:xfrm>
          <a:custGeom>
            <a:avLst/>
            <a:gdLst/>
            <a:ahLst/>
            <a:cxnLst/>
            <a:rect l="l" t="t" r="r" b="b"/>
            <a:pathLst>
              <a:path w="6858000" h="3600000" extrusionOk="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684213" y="1405643"/>
            <a:ext cx="755967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rgbClr val="3F3F3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sp>
      <p:sp>
        <p:nvSpPr>
          <p:cNvPr id="49" name="Google Shape;49;p1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672000" cy="6857999"/>
          </a:xfrm>
          <a:prstGeom prst="rect">
            <a:avLst/>
          </a:prstGeom>
          <a:solidFill>
            <a:schemeClr val="dk2">
              <a:alpha val="69411"/>
            </a:schemeClr>
          </a:solidFill>
          <a:ln>
            <a:noFill/>
          </a:ln>
        </p:spPr>
        <p:txBody>
          <a:bodyPr spcFirstLastPara="1" wrap="square" lIns="1116000" tIns="0" rIns="180000" bIns="756000" anchor="ctr" anchorCtr="0">
            <a:noAutofit/>
          </a:bodyPr>
          <a:lstStyle>
            <a:lvl1pPr lv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Gill Sans"/>
              <a:buNone/>
              <a:defRPr sz="88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body" idx="1"/>
          </p:nvPr>
        </p:nvSpPr>
        <p:spPr>
          <a:xfrm>
            <a:off x="1917700" y="4508500"/>
            <a:ext cx="33147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 "/>
              <a:buNone/>
              <a:defRPr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3"/>
          </p:nvPr>
        </p:nvSpPr>
        <p:spPr>
          <a:xfrm>
            <a:off x="1917700" y="5180023"/>
            <a:ext cx="3314700" cy="20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 "/>
              <a:buNone/>
              <a:defRPr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4"/>
          </p:nvPr>
        </p:nvSpPr>
        <p:spPr>
          <a:xfrm>
            <a:off x="1917700" y="5683561"/>
            <a:ext cx="3314700" cy="20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 "/>
              <a:buNone/>
              <a:defRPr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body" idx="5"/>
          </p:nvPr>
        </p:nvSpPr>
        <p:spPr>
          <a:xfrm>
            <a:off x="1917700" y="4821910"/>
            <a:ext cx="3314700" cy="20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i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 "/>
              <a:buNone/>
              <a:defRPr>
                <a:solidFill>
                  <a:schemeClr val="accen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>
                <a:solidFill>
                  <a:schemeClr val="accen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EdgeofTomorrow Team</a:t>
            </a:r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EdgeofTomorrow Team</a:t>
            </a:r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EdgeofTomorrow Team</a:t>
            </a:r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EdgeofTomorrow Team</a:t>
            </a:r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it-IT"/>
              <a:t>EdgeofTomorrow Team</a:t>
            </a:r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jp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"/>
          <p:cNvPicPr preferRelativeResize="0"/>
          <p:nvPr/>
        </p:nvPicPr>
        <p:blipFill rotWithShape="1">
          <a:blip r:embed="rId3">
            <a:alphaModFix/>
          </a:blip>
          <a:srcRect t="1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"/>
          <p:cNvSpPr txBox="1">
            <a:spLocks noGrp="1"/>
          </p:cNvSpPr>
          <p:nvPr>
            <p:ph type="ctrTitle"/>
          </p:nvPr>
        </p:nvSpPr>
        <p:spPr>
          <a:xfrm>
            <a:off x="256485" y="1662896"/>
            <a:ext cx="1131326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EDGE SYSTEM </a:t>
            </a:r>
            <a:br>
              <a:rPr lang="en-US" sz="60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60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FOR SUSTAINABLE BUILDINGS</a:t>
            </a:r>
            <a:br>
              <a:rPr lang="en-US" sz="6000" b="1" i="0" u="none" strike="noStrike" cap="none" dirty="0">
                <a:solidFill>
                  <a:srgbClr val="121429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2E2B8DE-22E4-D76B-B94D-073390928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582" y="6210300"/>
            <a:ext cx="6560820" cy="647700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AB0E8A35-0DAC-657E-1876-EB9DA6859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735" y="66502"/>
            <a:ext cx="3564534" cy="6048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B"/>
            </a:gs>
            <a:gs pos="74000">
              <a:srgbClr val="ABB8DB"/>
            </a:gs>
            <a:gs pos="83000">
              <a:srgbClr val="ABB8DB"/>
            </a:gs>
            <a:gs pos="100000">
              <a:srgbClr val="C7CFE6"/>
            </a:gs>
          </a:gsLst>
          <a:lin ang="5400000" scaled="0"/>
        </a:gra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1"/>
          <p:cNvSpPr/>
          <p:nvPr/>
        </p:nvSpPr>
        <p:spPr>
          <a:xfrm>
            <a:off x="710279" y="2176666"/>
            <a:ext cx="10629202" cy="1190427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" name="Google Shape;464;p11" descr="Una connessione astratta su sfondo grigio chiar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71000"/>
          </a:blip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11"/>
          <p:cNvSpPr/>
          <p:nvPr/>
        </p:nvSpPr>
        <p:spPr>
          <a:xfrm>
            <a:off x="1206091" y="1398927"/>
            <a:ext cx="2210460" cy="221046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rgbClr val="374C81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1"/>
          <p:cNvSpPr/>
          <p:nvPr/>
        </p:nvSpPr>
        <p:spPr>
          <a:xfrm>
            <a:off x="4960428" y="1445311"/>
            <a:ext cx="2210460" cy="221046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rgbClr val="374C81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1"/>
          <p:cNvSpPr/>
          <p:nvPr/>
        </p:nvSpPr>
        <p:spPr>
          <a:xfrm>
            <a:off x="8714765" y="1445311"/>
            <a:ext cx="2210460" cy="2210460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12700" cap="flat" cmpd="sng">
            <a:solidFill>
              <a:srgbClr val="374C81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1"/>
          <p:cNvSpPr txBox="1">
            <a:spLocks noGrp="1"/>
          </p:cNvSpPr>
          <p:nvPr>
            <p:ph type="ctrTitle"/>
          </p:nvPr>
        </p:nvSpPr>
        <p:spPr>
          <a:xfrm rot="10800000">
            <a:off x="-121920" y="6857999"/>
            <a:ext cx="121920" cy="101601"/>
          </a:xfrm>
          <a:prstGeom prst="rect">
            <a:avLst/>
          </a:prstGeom>
          <a:solidFill>
            <a:schemeClr val="dk2">
              <a:alpha val="69411"/>
            </a:schemeClr>
          </a:solidFill>
          <a:ln>
            <a:noFill/>
          </a:ln>
        </p:spPr>
        <p:txBody>
          <a:bodyPr spcFirstLastPara="1" wrap="square" lIns="1116000" tIns="0" rIns="180000" bIns="756000" anchor="ctr" anchorCtr="0">
            <a:noAutofit/>
          </a:bodyPr>
          <a:lstStyle/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Gill Sans"/>
              <a:buNone/>
            </a:pPr>
            <a:endParaRPr/>
          </a:p>
        </p:txBody>
      </p:sp>
      <p:sp>
        <p:nvSpPr>
          <p:cNvPr id="469" name="Google Shape;469;p11"/>
          <p:cNvSpPr/>
          <p:nvPr/>
        </p:nvSpPr>
        <p:spPr>
          <a:xfrm>
            <a:off x="2896868" y="4042676"/>
            <a:ext cx="2210460" cy="2210460"/>
          </a:xfrm>
          <a:prstGeom prst="ellipse">
            <a:avLst/>
          </a:prstGeom>
          <a:blipFill rotWithShape="1">
            <a:blip r:embed="rId7">
              <a:alphaModFix/>
            </a:blip>
            <a:tile tx="31750" ty="-196850" sx="54000" sy="52000" flip="none" algn="tl"/>
          </a:blipFill>
          <a:ln w="12700" cap="flat" cmpd="sng">
            <a:solidFill>
              <a:srgbClr val="374C81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1"/>
          <p:cNvSpPr/>
          <p:nvPr/>
        </p:nvSpPr>
        <p:spPr>
          <a:xfrm>
            <a:off x="6935723" y="4042676"/>
            <a:ext cx="2210460" cy="2210460"/>
          </a:xfrm>
          <a:prstGeom prst="ellipse">
            <a:avLst/>
          </a:prstGeom>
          <a:blipFill rotWithShape="1">
            <a:blip r:embed="rId8">
              <a:alphaModFix/>
            </a:blip>
            <a:tile tx="-6350" ty="139700" sx="45999" sy="51000" flip="none" algn="ctr"/>
          </a:blipFill>
          <a:ln w="12700" cap="flat" cmpd="sng">
            <a:solidFill>
              <a:srgbClr val="374C81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1"/>
          <p:cNvSpPr txBox="1"/>
          <p:nvPr/>
        </p:nvSpPr>
        <p:spPr>
          <a:xfrm>
            <a:off x="143281" y="81619"/>
            <a:ext cx="7637586" cy="822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3600" b="1" dirty="0">
                <a:solidFill>
                  <a:srgbClr val="072B62"/>
                </a:solidFill>
                <a:latin typeface="Open Sans"/>
                <a:ea typeface="Open Sans"/>
                <a:cs typeface="Open Sans"/>
                <a:sym typeface="Open Sans"/>
              </a:rPr>
              <a:t>EDGE OF TOMORROW TEAM</a:t>
            </a:r>
            <a:endParaRPr dirty="0"/>
          </a:p>
        </p:txBody>
      </p:sp>
      <p:sp>
        <p:nvSpPr>
          <p:cNvPr id="472" name="Google Shape;472;p11"/>
          <p:cNvSpPr txBox="1"/>
          <p:nvPr/>
        </p:nvSpPr>
        <p:spPr>
          <a:xfrm>
            <a:off x="4811718" y="3818570"/>
            <a:ext cx="2727013" cy="3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600" b="1">
              <a:solidFill>
                <a:srgbClr val="02112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21127"/>
              </a:buClr>
              <a:buSzPts val="1800"/>
              <a:buFont typeface="Arial"/>
              <a:buNone/>
            </a:pPr>
            <a:r>
              <a:rPr lang="en-US" sz="1600" b="1">
                <a:solidFill>
                  <a:srgbClr val="021127"/>
                </a:solidFill>
                <a:latin typeface="Open Sans"/>
                <a:ea typeface="Open Sans"/>
                <a:cs typeface="Open Sans"/>
                <a:sym typeface="Open Sans"/>
              </a:rPr>
              <a:t>ALESSANDRO COPPOLECCHIA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600" b="1">
              <a:solidFill>
                <a:srgbClr val="02112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" name="Google Shape;473;p11"/>
          <p:cNvSpPr txBox="1"/>
          <p:nvPr/>
        </p:nvSpPr>
        <p:spPr>
          <a:xfrm>
            <a:off x="8848296" y="3750401"/>
            <a:ext cx="2034138" cy="3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127"/>
              </a:buClr>
              <a:buSzPts val="1800"/>
              <a:buFont typeface="Arial"/>
              <a:buNone/>
            </a:pPr>
            <a:r>
              <a:rPr lang="en-US" sz="1600" b="1">
                <a:solidFill>
                  <a:srgbClr val="021127"/>
                </a:solidFill>
                <a:latin typeface="Open Sans"/>
                <a:ea typeface="Open Sans"/>
                <a:cs typeface="Open Sans"/>
                <a:sym typeface="Open Sans"/>
              </a:rPr>
              <a:t>FILOMENA RAGONE</a:t>
            </a:r>
            <a:endParaRPr/>
          </a:p>
        </p:txBody>
      </p:sp>
      <p:sp>
        <p:nvSpPr>
          <p:cNvPr id="474" name="Google Shape;474;p11"/>
          <p:cNvSpPr txBox="1"/>
          <p:nvPr/>
        </p:nvSpPr>
        <p:spPr>
          <a:xfrm>
            <a:off x="6935723" y="6364647"/>
            <a:ext cx="2484202" cy="3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127"/>
              </a:buClr>
              <a:buSzPts val="1800"/>
              <a:buFont typeface="Arial"/>
              <a:buNone/>
            </a:pPr>
            <a:r>
              <a:rPr lang="en-US" sz="1600" b="1">
                <a:solidFill>
                  <a:srgbClr val="021127"/>
                </a:solidFill>
                <a:latin typeface="Open Sans"/>
                <a:ea typeface="Open Sans"/>
                <a:cs typeface="Open Sans"/>
                <a:sym typeface="Open Sans"/>
              </a:rPr>
              <a:t>FRANCESCO ALTIERO</a:t>
            </a:r>
            <a:endParaRPr/>
          </a:p>
        </p:txBody>
      </p:sp>
      <p:sp>
        <p:nvSpPr>
          <p:cNvPr id="475" name="Google Shape;475;p11"/>
          <p:cNvSpPr txBox="1"/>
          <p:nvPr/>
        </p:nvSpPr>
        <p:spPr>
          <a:xfrm>
            <a:off x="3060441" y="6343983"/>
            <a:ext cx="2034138" cy="3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127"/>
              </a:buClr>
              <a:buSzPts val="1800"/>
              <a:buFont typeface="Arial"/>
              <a:buNone/>
            </a:pPr>
            <a:r>
              <a:rPr lang="en-US" sz="1600" b="1">
                <a:solidFill>
                  <a:srgbClr val="021127"/>
                </a:solidFill>
                <a:latin typeface="Open Sans"/>
                <a:ea typeface="Open Sans"/>
                <a:cs typeface="Open Sans"/>
                <a:sym typeface="Open Sans"/>
              </a:rPr>
              <a:t>DANIELE FONTANA</a:t>
            </a:r>
            <a:endParaRPr/>
          </a:p>
        </p:txBody>
      </p:sp>
      <p:sp>
        <p:nvSpPr>
          <p:cNvPr id="476" name="Google Shape;476;p11"/>
          <p:cNvSpPr txBox="1"/>
          <p:nvPr/>
        </p:nvSpPr>
        <p:spPr>
          <a:xfrm>
            <a:off x="1225017" y="3700698"/>
            <a:ext cx="2034138" cy="3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127"/>
              </a:buClr>
              <a:buSzPts val="1800"/>
              <a:buFont typeface="Arial"/>
              <a:buNone/>
            </a:pPr>
            <a:r>
              <a:rPr lang="en-US" sz="1600" b="1" cap="none">
                <a:solidFill>
                  <a:srgbClr val="021127"/>
                </a:solidFill>
                <a:latin typeface="Open Sans"/>
                <a:ea typeface="Open Sans"/>
                <a:cs typeface="Open Sans"/>
                <a:sym typeface="Open Sans"/>
              </a:rPr>
              <a:t>DARIO CANTELLA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B"/>
            </a:gs>
            <a:gs pos="74000">
              <a:srgbClr val="ABB8DB"/>
            </a:gs>
            <a:gs pos="83000">
              <a:srgbClr val="ABB8DB"/>
            </a:gs>
            <a:gs pos="100000">
              <a:srgbClr val="C7CFE6"/>
            </a:gs>
          </a:gsLst>
          <a:lin ang="5400000" scaled="0"/>
        </a:gra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2"/>
          <p:cNvSpPr/>
          <p:nvPr/>
        </p:nvSpPr>
        <p:spPr>
          <a:xfrm>
            <a:off x="710279" y="2176666"/>
            <a:ext cx="10629202" cy="1190427"/>
          </a:xfrm>
          <a:prstGeom prst="rect">
            <a:avLst/>
          </a:prstGeom>
          <a:noFill/>
          <a:ln w="952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p12" descr="Una connessione astratta su sfondo grigio chiar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71000"/>
          </a:blip>
          <a:srcRect/>
          <a:stretch/>
        </p:blipFill>
        <p:spPr>
          <a:xfrm>
            <a:off x="0" y="-1174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12"/>
          <p:cNvSpPr txBox="1">
            <a:spLocks noGrp="1"/>
          </p:cNvSpPr>
          <p:nvPr>
            <p:ph type="ctrTitle"/>
          </p:nvPr>
        </p:nvSpPr>
        <p:spPr>
          <a:xfrm rot="10800000">
            <a:off x="-121920" y="6857999"/>
            <a:ext cx="121920" cy="101601"/>
          </a:xfrm>
          <a:prstGeom prst="rect">
            <a:avLst/>
          </a:prstGeom>
          <a:solidFill>
            <a:schemeClr val="dk2">
              <a:alpha val="69411"/>
            </a:schemeClr>
          </a:solidFill>
          <a:ln>
            <a:noFill/>
          </a:ln>
        </p:spPr>
        <p:txBody>
          <a:bodyPr spcFirstLastPara="1" wrap="square" lIns="1116000" tIns="0" rIns="180000" bIns="756000" anchor="ctr" anchorCtr="0">
            <a:noAutofit/>
          </a:bodyPr>
          <a:lstStyle/>
          <a:p>
            <a:pPr marL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Gill Sans"/>
              <a:buNone/>
            </a:pPr>
            <a:endParaRPr/>
          </a:p>
        </p:txBody>
      </p:sp>
      <p:sp>
        <p:nvSpPr>
          <p:cNvPr id="484" name="Google Shape;484;p12"/>
          <p:cNvSpPr txBox="1"/>
          <p:nvPr/>
        </p:nvSpPr>
        <p:spPr>
          <a:xfrm>
            <a:off x="1689652" y="2465725"/>
            <a:ext cx="9034670" cy="205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6600" b="1" dirty="0">
                <a:solidFill>
                  <a:srgbClr val="072B62"/>
                </a:solidFill>
                <a:latin typeface="Open Sans"/>
                <a:ea typeface="Open Sans"/>
                <a:cs typeface="Open Sans"/>
                <a:sym typeface="Open Sans"/>
              </a:rPr>
              <a:t>THANK YOU FOR YOUR ATTENTION</a:t>
            </a:r>
            <a:endParaRPr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3C3D5C5-BF4C-537F-A18E-3771178A23E6}"/>
              </a:ext>
            </a:extLst>
          </p:cNvPr>
          <p:cNvSpPr txBox="1"/>
          <p:nvPr/>
        </p:nvSpPr>
        <p:spPr>
          <a:xfrm>
            <a:off x="5860406" y="5555505"/>
            <a:ext cx="72356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... and now let's watch a video!</a:t>
            </a:r>
            <a:endParaRPr lang="it-IT" sz="3200" dirty="0">
              <a:solidFill>
                <a:schemeClr val="tx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/>
          <p:nvPr/>
        </p:nvSpPr>
        <p:spPr>
          <a:xfrm rot="1606406">
            <a:off x="1725197" y="1784599"/>
            <a:ext cx="4156334" cy="4927308"/>
          </a:xfrm>
          <a:prstGeom prst="ellipse">
            <a:avLst/>
          </a:prstGeom>
          <a:solidFill>
            <a:srgbClr val="BED7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"/>
          <p:cNvSpPr/>
          <p:nvPr/>
        </p:nvSpPr>
        <p:spPr>
          <a:xfrm rot="-3852717">
            <a:off x="1522926" y="2309376"/>
            <a:ext cx="4631032" cy="3873474"/>
          </a:xfrm>
          <a:prstGeom prst="arc">
            <a:avLst>
              <a:gd name="adj1" fmla="val 21321874"/>
              <a:gd name="adj2" fmla="val 14303441"/>
            </a:avLst>
          </a:prstGeom>
          <a:noFill/>
          <a:ln w="57150" cap="flat" cmpd="sng">
            <a:solidFill>
              <a:srgbClr val="02112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2497371" y="3192082"/>
            <a:ext cx="2733964" cy="296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 a control and management system for workplace to improve environmental monitoring, energy efficiency, comfort and safety of indoor spaces with </a:t>
            </a:r>
            <a:r>
              <a:rPr lang="en-U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focus on automating process and reducing risks. </a:t>
            </a:r>
            <a:endParaRPr sz="6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2386134" y="2316532"/>
            <a:ext cx="295643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121429"/>
                </a:solidFill>
                <a:latin typeface="Open Sans"/>
                <a:ea typeface="Open Sans"/>
                <a:cs typeface="Open Sans"/>
                <a:sym typeface="Open Sans"/>
              </a:rPr>
              <a:t>EDGE SYSTEM FOR SUSTAINABLE BUILDINGS</a:t>
            </a:r>
            <a:endParaRPr sz="1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7799074" y="1335481"/>
            <a:ext cx="36797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7494274" y="1117943"/>
            <a:ext cx="36797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7083207" y="2433062"/>
            <a:ext cx="439556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ENERGY MANAGEMENT</a:t>
            </a:r>
            <a:endParaRPr/>
          </a:p>
        </p:txBody>
      </p:sp>
      <p:sp>
        <p:nvSpPr>
          <p:cNvPr id="157" name="Google Shape;157;p2"/>
          <p:cNvSpPr txBox="1"/>
          <p:nvPr/>
        </p:nvSpPr>
        <p:spPr>
          <a:xfrm>
            <a:off x="7065047" y="3453953"/>
            <a:ext cx="439556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SAFETY AND HEALTHY WORKSPACE</a:t>
            </a:r>
            <a:endParaRPr/>
          </a:p>
        </p:txBody>
      </p:sp>
      <p:sp>
        <p:nvSpPr>
          <p:cNvPr id="158" name="Google Shape;158;p2"/>
          <p:cNvSpPr txBox="1"/>
          <p:nvPr/>
        </p:nvSpPr>
        <p:spPr>
          <a:xfrm>
            <a:off x="7083207" y="4568638"/>
            <a:ext cx="439556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SUSTAINABILITY </a:t>
            </a:r>
            <a:endParaRPr/>
          </a:p>
        </p:txBody>
      </p:sp>
      <p:sp>
        <p:nvSpPr>
          <p:cNvPr id="159" name="Google Shape;159;p2"/>
          <p:cNvSpPr txBox="1"/>
          <p:nvPr/>
        </p:nvSpPr>
        <p:spPr>
          <a:xfrm>
            <a:off x="7123519" y="5594102"/>
            <a:ext cx="728194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CUSTOMIZED AUTOMATION SOLUTION</a:t>
            </a:r>
            <a:endParaRPr/>
          </a:p>
        </p:txBody>
      </p:sp>
      <p:sp>
        <p:nvSpPr>
          <p:cNvPr id="160" name="Google Shape;160;p2"/>
          <p:cNvSpPr txBox="1"/>
          <p:nvPr/>
        </p:nvSpPr>
        <p:spPr>
          <a:xfrm>
            <a:off x="143281" y="81619"/>
            <a:ext cx="2917160" cy="822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3600" b="1" u="none">
                <a:solidFill>
                  <a:srgbClr val="072B62"/>
                </a:solidFill>
                <a:latin typeface="Open Sans"/>
                <a:ea typeface="Open Sans"/>
                <a:cs typeface="Open Sans"/>
                <a:sym typeface="Open Sans"/>
              </a:rPr>
              <a:t>THE IDEA</a:t>
            </a:r>
            <a:endParaRPr/>
          </a:p>
        </p:txBody>
      </p:sp>
      <p:pic>
        <p:nvPicPr>
          <p:cNvPr id="161" name="Google Shape;161;p2"/>
          <p:cNvPicPr preferRelativeResize="0"/>
          <p:nvPr/>
        </p:nvPicPr>
        <p:blipFill rotWithShape="1">
          <a:blip r:embed="rId3">
            <a:alphaModFix/>
          </a:blip>
          <a:srcRect b="27530"/>
          <a:stretch/>
        </p:blipFill>
        <p:spPr>
          <a:xfrm>
            <a:off x="5927618" y="2212870"/>
            <a:ext cx="1360170" cy="85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" descr="Health And Safety Icon / This resource contains fifteen health and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6925" y="3209881"/>
            <a:ext cx="788121" cy="86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18450" y="4248253"/>
            <a:ext cx="905069" cy="90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76025" y="5263119"/>
            <a:ext cx="832969" cy="90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"/>
          <p:cNvSpPr txBox="1"/>
          <p:nvPr/>
        </p:nvSpPr>
        <p:spPr>
          <a:xfrm>
            <a:off x="78313" y="698027"/>
            <a:ext cx="920267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374C81"/>
                </a:solidFill>
                <a:latin typeface="Open Sans"/>
                <a:ea typeface="Open Sans"/>
                <a:cs typeface="Open Sans"/>
                <a:sym typeface="Open Sans"/>
              </a:rPr>
              <a:t>‘’COMFORTABLE AND SAFE WORKPLACE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374C81"/>
                </a:solidFill>
                <a:latin typeface="Open Sans"/>
                <a:ea typeface="Open Sans"/>
                <a:cs typeface="Open Sans"/>
                <a:sym typeface="Open Sans"/>
              </a:rPr>
              <a:t> EVERY DAY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374C81"/>
                </a:solidFill>
                <a:latin typeface="Open Sans"/>
                <a:ea typeface="Open Sans"/>
                <a:cs typeface="Open Sans"/>
                <a:sym typeface="Open Sans"/>
              </a:rPr>
              <a:t>FOR  EVERY SEASON’’</a:t>
            </a:r>
            <a:endParaRPr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68C461D-91BC-DFA8-A800-AB9FD8F973E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-1008000" y="6480000"/>
            <a:ext cx="4114800" cy="365125"/>
          </a:xfrm>
        </p:spPr>
        <p:txBody>
          <a:bodyPr anchor="t" anchorCtr="0"/>
          <a:lstStyle/>
          <a:p>
            <a:r>
              <a:rPr lang="it-IT" dirty="0" err="1"/>
              <a:t>EdgeofTomorrow</a:t>
            </a:r>
            <a:r>
              <a:rPr lang="it-IT" dirty="0"/>
              <a:t> Team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5"/>
          <p:cNvPicPr preferRelativeResize="0"/>
          <p:nvPr/>
        </p:nvPicPr>
        <p:blipFill rotWithShape="1">
          <a:blip r:embed="rId3">
            <a:alphaModFix/>
          </a:blip>
          <a:srcRect l="14160"/>
          <a:stretch/>
        </p:blipFill>
        <p:spPr>
          <a:xfrm>
            <a:off x="660400" y="-234461"/>
            <a:ext cx="588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"/>
          <p:cNvSpPr txBox="1"/>
          <p:nvPr/>
        </p:nvSpPr>
        <p:spPr>
          <a:xfrm>
            <a:off x="1435321" y="3025161"/>
            <a:ext cx="142031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B1E3D"/>
                </a:solidFill>
                <a:latin typeface="Open Sans"/>
                <a:ea typeface="Open Sans"/>
                <a:cs typeface="Open Sans"/>
                <a:sym typeface="Open Sans"/>
              </a:rPr>
              <a:t>IMPROVE YOUR BUSINESS</a:t>
            </a:r>
            <a:endParaRPr/>
          </a:p>
        </p:txBody>
      </p:sp>
      <p:sp>
        <p:nvSpPr>
          <p:cNvPr id="238" name="Google Shape;238;p5"/>
          <p:cNvSpPr txBox="1"/>
          <p:nvPr/>
        </p:nvSpPr>
        <p:spPr>
          <a:xfrm>
            <a:off x="3852724" y="1140969"/>
            <a:ext cx="6421805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B1E3D"/>
                </a:solidFill>
                <a:latin typeface="Open Sans"/>
                <a:ea typeface="Open Sans"/>
                <a:cs typeface="Open Sans"/>
                <a:sym typeface="Open Sans"/>
              </a:rPr>
              <a:t>SUCCESS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lang="en-US" sz="17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Reduce energy bills</a:t>
            </a:r>
            <a:endParaRPr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lang="en-US" sz="170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Cost savings with process automation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700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rgbClr val="1B1E3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1B1E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5"/>
          <p:cNvSpPr txBox="1"/>
          <p:nvPr/>
        </p:nvSpPr>
        <p:spPr>
          <a:xfrm>
            <a:off x="5188628" y="2898064"/>
            <a:ext cx="6421805" cy="226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B1E3D"/>
                </a:solidFill>
                <a:latin typeface="Open Sans"/>
                <a:ea typeface="Open Sans"/>
                <a:cs typeface="Open Sans"/>
                <a:sym typeface="Open Sans"/>
              </a:rPr>
              <a:t>SUSTAINABILITY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B1E3D"/>
              </a:buClr>
              <a:buSzPts val="1400"/>
              <a:buFont typeface="Courier New"/>
              <a:buChar char="o"/>
            </a:pPr>
            <a:r>
              <a:rPr lang="it-IT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Reduce energy </a:t>
            </a:r>
            <a:r>
              <a:rPr lang="it-IT" sz="17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consuming</a:t>
            </a:r>
            <a:endParaRPr lang="it-IT"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B1E3D"/>
              </a:buClr>
              <a:buSzPts val="1400"/>
              <a:buFont typeface="Courier New"/>
              <a:buChar char="o"/>
            </a:pPr>
            <a:r>
              <a:rPr lang="it-IT" sz="17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Decrease</a:t>
            </a:r>
            <a:r>
              <a:rPr lang="it-IT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</a:t>
            </a:r>
            <a:r>
              <a:rPr lang="it-IT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it-IT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it-IT" sz="17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emissions</a:t>
            </a:r>
            <a:endParaRPr lang="it-IT"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B1E3D"/>
              </a:buClr>
              <a:buSzPts val="1400"/>
              <a:buFont typeface="Courier New"/>
              <a:buChar char="o"/>
            </a:pPr>
            <a:r>
              <a:rPr lang="it-IT" sz="17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</a:t>
            </a:r>
            <a:r>
              <a:rPr lang="it-IT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comfort and security of </a:t>
            </a:r>
            <a:r>
              <a:rPr lang="it-IT" sz="17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workplaces</a:t>
            </a:r>
            <a:endParaRPr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1B1E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1B1E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5"/>
          <p:cNvSpPr txBox="1"/>
          <p:nvPr/>
        </p:nvSpPr>
        <p:spPr>
          <a:xfrm>
            <a:off x="3852725" y="5195147"/>
            <a:ext cx="6421805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B1E3D"/>
                </a:solidFill>
                <a:latin typeface="Open Sans"/>
                <a:ea typeface="Open Sans"/>
                <a:cs typeface="Open Sans"/>
                <a:sym typeface="Open Sans"/>
              </a:rPr>
              <a:t>STRATEGY 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B1E3D"/>
              </a:buClr>
              <a:buSzPts val="1400"/>
              <a:buFont typeface="Courier New"/>
              <a:buChar char="o"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B1E3D"/>
              </a:buClr>
              <a:buSzPts val="1400"/>
              <a:buFont typeface="Courier New"/>
              <a:buChar char="o"/>
            </a:pPr>
            <a:r>
              <a:rPr lang="en-US" sz="1700" dirty="0">
                <a:solidFill>
                  <a:srgbClr val="1B1E3D"/>
                </a:solidFill>
                <a:latin typeface="Open Sans"/>
                <a:ea typeface="Open Sans"/>
                <a:cs typeface="Open Sans"/>
                <a:sym typeface="Open Sans"/>
              </a:rPr>
              <a:t>Predictive data of long term Analysis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1B1E3D"/>
              </a:buClr>
              <a:buSzPts val="1400"/>
              <a:buFont typeface="Courier New"/>
              <a:buChar char="o"/>
            </a:pPr>
            <a:r>
              <a:rPr lang="en-US" sz="1700" dirty="0">
                <a:solidFill>
                  <a:srgbClr val="1B1E3D"/>
                </a:solidFill>
                <a:latin typeface="Open Sans"/>
                <a:ea typeface="Open Sans"/>
                <a:cs typeface="Open Sans"/>
                <a:sym typeface="Open Sans"/>
              </a:rPr>
              <a:t>Scalable design of project</a:t>
            </a:r>
            <a:endParaRPr sz="17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1B1E3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1B1E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5"/>
          <p:cNvSpPr txBox="1"/>
          <p:nvPr/>
        </p:nvSpPr>
        <p:spPr>
          <a:xfrm>
            <a:off x="285061" y="234461"/>
            <a:ext cx="4087493" cy="1415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3600" b="1">
                <a:solidFill>
                  <a:srgbClr val="072B62"/>
                </a:solidFill>
                <a:latin typeface="Open Sans"/>
                <a:ea typeface="Open Sans"/>
                <a:cs typeface="Open Sans"/>
                <a:sym typeface="Open Sans"/>
              </a:rPr>
              <a:t>OBJECTIVES</a:t>
            </a:r>
            <a:endParaRPr/>
          </a:p>
        </p:txBody>
      </p:sp>
      <p:pic>
        <p:nvPicPr>
          <p:cNvPr id="242" name="Google Shape;242;p5"/>
          <p:cNvPicPr preferRelativeResize="0"/>
          <p:nvPr/>
        </p:nvPicPr>
        <p:blipFill rotWithShape="1">
          <a:blip r:embed="rId4">
            <a:alphaModFix/>
          </a:blip>
          <a:srcRect l="21964" t="22491" r="21639" b="12404"/>
          <a:stretch/>
        </p:blipFill>
        <p:spPr>
          <a:xfrm>
            <a:off x="3899311" y="3025161"/>
            <a:ext cx="862885" cy="996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63467" y="5208269"/>
            <a:ext cx="763828" cy="763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63467" y="1228384"/>
            <a:ext cx="842693" cy="8426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5"/>
          <p:cNvCxnSpPr/>
          <p:nvPr/>
        </p:nvCxnSpPr>
        <p:spPr>
          <a:xfrm rot="5400000">
            <a:off x="2588231" y="1855768"/>
            <a:ext cx="1129800" cy="963300"/>
          </a:xfrm>
          <a:prstGeom prst="curvedConnector3">
            <a:avLst>
              <a:gd name="adj1" fmla="val 50003"/>
            </a:avLst>
          </a:prstGeom>
          <a:noFill/>
          <a:ln w="28575" cap="flat" cmpd="sng">
            <a:solidFill>
              <a:schemeClr val="accent6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6" name="Google Shape;246;p5"/>
          <p:cNvCxnSpPr/>
          <p:nvPr/>
        </p:nvCxnSpPr>
        <p:spPr>
          <a:xfrm rot="10800000">
            <a:off x="3087020" y="3188526"/>
            <a:ext cx="1065300" cy="911400"/>
          </a:xfrm>
          <a:prstGeom prst="curved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7" name="Google Shape;247;p5"/>
          <p:cNvCxnSpPr/>
          <p:nvPr/>
        </p:nvCxnSpPr>
        <p:spPr>
          <a:xfrm rot="5400000" flipH="1">
            <a:off x="2409502" y="4324218"/>
            <a:ext cx="1516800" cy="1112400"/>
          </a:xfrm>
          <a:prstGeom prst="curvedConnector3">
            <a:avLst>
              <a:gd name="adj1" fmla="val 50003"/>
            </a:avLst>
          </a:prstGeom>
          <a:noFill/>
          <a:ln w="28575" cap="flat" cmpd="sng">
            <a:solidFill>
              <a:schemeClr val="accent6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4" name="Segnaposto piè di pagina 2">
            <a:extLst>
              <a:ext uri="{FF2B5EF4-FFF2-40B4-BE49-F238E27FC236}">
                <a16:creationId xmlns:a16="http://schemas.microsoft.com/office/drawing/2014/main" id="{44BCE215-FFFE-B043-FE5D-73A6C7702949}"/>
              </a:ext>
            </a:extLst>
          </p:cNvPr>
          <p:cNvSpPr txBox="1">
            <a:spLocks/>
          </p:cNvSpPr>
          <p:nvPr/>
        </p:nvSpPr>
        <p:spPr>
          <a:xfrm>
            <a:off x="-1008000" y="64800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it-IT" dirty="0" err="1"/>
              <a:t>EdgeofTomorrow</a:t>
            </a:r>
            <a:r>
              <a:rPr lang="it-IT" dirty="0"/>
              <a:t> Team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595639" y="479704"/>
            <a:ext cx="5794603" cy="5949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3"/>
          <p:cNvGrpSpPr/>
          <p:nvPr/>
        </p:nvGrpSpPr>
        <p:grpSpPr>
          <a:xfrm>
            <a:off x="0" y="745347"/>
            <a:ext cx="7815072" cy="5872538"/>
            <a:chOff x="0" y="583178"/>
            <a:chExt cx="8183880" cy="6193203"/>
          </a:xfrm>
        </p:grpSpPr>
        <p:sp>
          <p:nvSpPr>
            <p:cNvPr id="172" name="Google Shape;172;p3"/>
            <p:cNvSpPr/>
            <p:nvPr/>
          </p:nvSpPr>
          <p:spPr>
            <a:xfrm>
              <a:off x="3021144" y="972766"/>
              <a:ext cx="675367" cy="677859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3" name="Google Shape;173;p3" descr="Immagine che contiene schermata, cerchio, Elementi grafici, cartone animato&#10;&#10;Descrizione generata automa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583178"/>
              <a:ext cx="8183880" cy="6193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"/>
            <p:cNvSpPr/>
            <p:nvPr/>
          </p:nvSpPr>
          <p:spPr>
            <a:xfrm>
              <a:off x="5461570" y="2213790"/>
              <a:ext cx="1536979" cy="745831"/>
            </a:xfrm>
            <a:custGeom>
              <a:avLst/>
              <a:gdLst/>
              <a:ahLst/>
              <a:cxnLst/>
              <a:rect l="l" t="t" r="r" b="b"/>
              <a:pathLst>
                <a:path w="936764" h="468172" extrusionOk="0">
                  <a:moveTo>
                    <a:pt x="0" y="0"/>
                  </a:moveTo>
                  <a:lnTo>
                    <a:pt x="936764" y="0"/>
                  </a:lnTo>
                  <a:lnTo>
                    <a:pt x="936764" y="468172"/>
                  </a:lnTo>
                  <a:lnTo>
                    <a:pt x="0" y="46817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6975" tIns="6975" rIns="6975" bIns="69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43F6A"/>
                </a:buClr>
                <a:buSzPts val="1200"/>
                <a:buFont typeface="Open Sans"/>
                <a:buNone/>
              </a:pPr>
              <a:r>
                <a:rPr lang="en-US" sz="1200" b="1" dirty="0">
                  <a:solidFill>
                    <a:srgbClr val="143F6A"/>
                  </a:solidFill>
                  <a:latin typeface="Open Sans"/>
                  <a:ea typeface="Open Sans"/>
                  <a:cs typeface="Open Sans"/>
                  <a:sym typeface="Open Sans"/>
                </a:rPr>
                <a:t>MONITORING AND CONTROLLING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24/7 full control over each environmental parameters</a:t>
              </a:r>
              <a:endParaRPr sz="1000" dirty="0">
                <a:solidFill>
                  <a:srgbClr val="1E5F9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1" dirty="0">
                <a:solidFill>
                  <a:srgbClr val="143F6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5390523" y="4590233"/>
              <a:ext cx="1679071" cy="745831"/>
            </a:xfrm>
            <a:custGeom>
              <a:avLst/>
              <a:gdLst/>
              <a:ahLst/>
              <a:cxnLst/>
              <a:rect l="l" t="t" r="r" b="b"/>
              <a:pathLst>
                <a:path w="936764" h="468172" extrusionOk="0">
                  <a:moveTo>
                    <a:pt x="0" y="0"/>
                  </a:moveTo>
                  <a:lnTo>
                    <a:pt x="936764" y="0"/>
                  </a:lnTo>
                  <a:lnTo>
                    <a:pt x="936764" y="468172"/>
                  </a:lnTo>
                  <a:lnTo>
                    <a:pt x="0" y="46817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6975" tIns="6975" rIns="6975" bIns="69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5F9F"/>
                </a:buClr>
                <a:buSzPts val="1200"/>
                <a:buFont typeface="Open Sans"/>
                <a:buNone/>
              </a:pPr>
              <a:r>
                <a:rPr lang="en-US" sz="1200" b="1">
                  <a:solidFill>
                    <a:srgbClr val="1E5F9F"/>
                  </a:solidFill>
                  <a:latin typeface="Open Sans"/>
                  <a:ea typeface="Open Sans"/>
                  <a:cs typeface="Open Sans"/>
                  <a:sym typeface="Open Sans"/>
                </a:rPr>
                <a:t>REPORT AND ANALYSIS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Open Sans"/>
                <a:buNone/>
              </a:pPr>
              <a:r>
                <a:rPr lang="en-US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User dashboard  to  check and manipulate data, generate reports and trigger actions</a:t>
              </a:r>
              <a:endParaRPr sz="1000" b="1">
                <a:solidFill>
                  <a:srgbClr val="1E5F9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35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1">
                <a:solidFill>
                  <a:srgbClr val="1E5F9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1073213" y="3394466"/>
              <a:ext cx="1835563" cy="914400"/>
            </a:xfrm>
            <a:custGeom>
              <a:avLst/>
              <a:gdLst/>
              <a:ahLst/>
              <a:cxnLst/>
              <a:rect l="l" t="t" r="r" b="b"/>
              <a:pathLst>
                <a:path w="936764" h="468172" extrusionOk="0">
                  <a:moveTo>
                    <a:pt x="0" y="0"/>
                  </a:moveTo>
                  <a:lnTo>
                    <a:pt x="936764" y="0"/>
                  </a:lnTo>
                  <a:lnTo>
                    <a:pt x="936764" y="468172"/>
                  </a:lnTo>
                  <a:lnTo>
                    <a:pt x="0" y="46817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6975" tIns="6975" rIns="6975" bIns="6975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Every over-limit parameter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is notified to the user.</a:t>
              </a:r>
              <a:br>
                <a:rPr lang="en-US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-US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Actuators optimize consumption and operation</a:t>
              </a:r>
              <a:endParaRPr sz="10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1">
                <a:solidFill>
                  <a:srgbClr val="5512AE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031488" y="1050652"/>
              <a:ext cx="1947932" cy="752385"/>
            </a:xfrm>
            <a:custGeom>
              <a:avLst/>
              <a:gdLst/>
              <a:ahLst/>
              <a:cxnLst/>
              <a:rect l="l" t="t" r="r" b="b"/>
              <a:pathLst>
                <a:path w="936764" h="468172" extrusionOk="0">
                  <a:moveTo>
                    <a:pt x="0" y="0"/>
                  </a:moveTo>
                  <a:lnTo>
                    <a:pt x="936764" y="0"/>
                  </a:lnTo>
                  <a:lnTo>
                    <a:pt x="936764" y="468172"/>
                  </a:lnTo>
                  <a:lnTo>
                    <a:pt x="0" y="46817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6975" tIns="6975" rIns="6975" bIns="69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5F9F"/>
                </a:buClr>
                <a:buSzPts val="1200"/>
                <a:buFont typeface="Open Sans"/>
                <a:buNone/>
              </a:pPr>
              <a:r>
                <a:rPr lang="en-US" sz="1200" b="1" dirty="0">
                  <a:solidFill>
                    <a:srgbClr val="1E5F9F"/>
                  </a:solidFill>
                  <a:latin typeface="Open Sans"/>
                  <a:ea typeface="Open Sans"/>
                  <a:cs typeface="Open Sans"/>
                  <a:sym typeface="Open Sans"/>
                </a:rPr>
                <a:t>PROBS &amp; ACTUATORS</a:t>
              </a:r>
              <a:endParaRPr dirty="0"/>
            </a:p>
            <a:p>
              <a:pPr marL="0" marR="0" lvl="0" indent="0" algn="ctr" rtl="0">
                <a:spcBef>
                  <a:spcPts val="42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Cover the workspace in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order to aim an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always-on layer of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inspection. 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1" dirty="0">
                <a:solidFill>
                  <a:srgbClr val="1E5F9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1162423" y="5298573"/>
              <a:ext cx="1536979" cy="745831"/>
            </a:xfrm>
            <a:custGeom>
              <a:avLst/>
              <a:gdLst/>
              <a:ahLst/>
              <a:cxnLst/>
              <a:rect l="l" t="t" r="r" b="b"/>
              <a:pathLst>
                <a:path w="936764" h="468172" extrusionOk="0">
                  <a:moveTo>
                    <a:pt x="0" y="0"/>
                  </a:moveTo>
                  <a:lnTo>
                    <a:pt x="936764" y="0"/>
                  </a:lnTo>
                  <a:lnTo>
                    <a:pt x="936764" y="468172"/>
                  </a:lnTo>
                  <a:lnTo>
                    <a:pt x="0" y="46817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6975" tIns="6975" rIns="6975" bIns="69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01092"/>
                </a:buClr>
                <a:buSzPts val="1200"/>
                <a:buFont typeface="Open Sans"/>
                <a:buNone/>
              </a:pPr>
              <a:r>
                <a:rPr lang="en-US" sz="1200" b="1">
                  <a:solidFill>
                    <a:srgbClr val="B01092"/>
                  </a:solidFill>
                  <a:latin typeface="Open Sans"/>
                  <a:ea typeface="Open Sans"/>
                  <a:cs typeface="Open Sans"/>
                  <a:sym typeface="Open Sans"/>
                </a:rPr>
                <a:t>SCALABILITY</a:t>
              </a:r>
              <a:endParaRPr/>
            </a:p>
          </p:txBody>
        </p:sp>
        <p:sp>
          <p:nvSpPr>
            <p:cNvPr id="179" name="Google Shape;179;p3"/>
            <p:cNvSpPr txBox="1"/>
            <p:nvPr/>
          </p:nvSpPr>
          <p:spPr>
            <a:xfrm>
              <a:off x="1026448" y="3163633"/>
              <a:ext cx="2245190" cy="4868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70" b="1" dirty="0">
                  <a:solidFill>
                    <a:srgbClr val="5512AE"/>
                  </a:solidFill>
                  <a:latin typeface="Open Sans"/>
                  <a:ea typeface="Open Sans"/>
                  <a:cs typeface="Open Sans"/>
                  <a:sym typeface="Open Sans"/>
                </a:rPr>
                <a:t>EVENT AND RESPONSE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 </a:t>
              </a:r>
              <a:endParaRPr dirty="0"/>
            </a:p>
          </p:txBody>
        </p:sp>
        <p:sp>
          <p:nvSpPr>
            <p:cNvPr id="180" name="Google Shape;180;p3"/>
            <p:cNvSpPr txBox="1"/>
            <p:nvPr/>
          </p:nvSpPr>
          <p:spPr>
            <a:xfrm>
              <a:off x="1236964" y="5787828"/>
              <a:ext cx="1536979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the system is adaptable to different types of indoor environments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826433" y="738257"/>
              <a:ext cx="1079770" cy="107977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2" name="Google Shape;182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08776" y="793546"/>
              <a:ext cx="915083" cy="9150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493888" y="2145696"/>
              <a:ext cx="748565" cy="597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16039" y="3326946"/>
              <a:ext cx="680472" cy="638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3" descr="Monitoring Icon Vector Art, Icons, and Graphics for Free Downloa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38008" y="4449940"/>
              <a:ext cx="745831" cy="7458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3" descr="scalability icon vector for graphic design, logo, website, social media ...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073998" y="5710269"/>
              <a:ext cx="564553" cy="5645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3"/>
          <p:cNvSpPr/>
          <p:nvPr/>
        </p:nvSpPr>
        <p:spPr>
          <a:xfrm>
            <a:off x="4686053" y="878183"/>
            <a:ext cx="1031110" cy="102386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216216" y="166330"/>
            <a:ext cx="4253621" cy="822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3600" b="1" dirty="0">
                <a:solidFill>
                  <a:srgbClr val="072B62"/>
                </a:solidFill>
                <a:latin typeface="Open Sans"/>
                <a:ea typeface="Open Sans"/>
                <a:cs typeface="Open Sans"/>
                <a:sym typeface="Open Sans"/>
              </a:rPr>
              <a:t>THE SOLUTION</a:t>
            </a:r>
            <a:endParaRPr dirty="0"/>
          </a:p>
        </p:txBody>
      </p:sp>
      <p:pic>
        <p:nvPicPr>
          <p:cNvPr id="2" name="Immagine 1" descr="Immagine che contiene testo, schermata, computer, software&#10;&#10;Descrizione generata automaticamente">
            <a:extLst>
              <a:ext uri="{FF2B5EF4-FFF2-40B4-BE49-F238E27FC236}">
                <a16:creationId xmlns:a16="http://schemas.microsoft.com/office/drawing/2014/main" id="{AF271F7F-2840-A38B-8D9C-CBE94100EA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83" r="1843"/>
          <a:stretch/>
        </p:blipFill>
        <p:spPr>
          <a:xfrm>
            <a:off x="7415571" y="2150158"/>
            <a:ext cx="4486520" cy="2720015"/>
          </a:xfrm>
          <a:prstGeom prst="rect">
            <a:avLst/>
          </a:prstGeom>
        </p:spPr>
      </p:pic>
      <p:sp>
        <p:nvSpPr>
          <p:cNvPr id="8" name="Segnaposto piè di pagina 2">
            <a:extLst>
              <a:ext uri="{FF2B5EF4-FFF2-40B4-BE49-F238E27FC236}">
                <a16:creationId xmlns:a16="http://schemas.microsoft.com/office/drawing/2014/main" id="{C8E79C8A-717A-1470-A114-45F0172DF233}"/>
              </a:ext>
            </a:extLst>
          </p:cNvPr>
          <p:cNvSpPr txBox="1">
            <a:spLocks/>
          </p:cNvSpPr>
          <p:nvPr/>
        </p:nvSpPr>
        <p:spPr>
          <a:xfrm>
            <a:off x="-1008000" y="64800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it-IT"/>
              <a:t>EdgeofTomorrow Team</a:t>
            </a:r>
            <a:endParaRPr lang="it-IT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Immagine che contiene schermata, nero&#10;&#10;Descrizione generata automaticamente">
            <a:extLst>
              <a:ext uri="{FF2B5EF4-FFF2-40B4-BE49-F238E27FC236}">
                <a16:creationId xmlns:a16="http://schemas.microsoft.com/office/drawing/2014/main" id="{74B30A92-5A8E-CD2A-08F7-EA4588E177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15973" y="3678283"/>
            <a:ext cx="4407623" cy="3561080"/>
          </a:xfrm>
          <a:prstGeom prst="rect">
            <a:avLst/>
          </a:prstGeom>
        </p:spPr>
      </p:pic>
      <p:pic>
        <p:nvPicPr>
          <p:cNvPr id="11" name="Immagine 10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B44B4989-F4D1-CD7F-1AF6-DDF5A360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32" y="4100559"/>
            <a:ext cx="4128806" cy="2338705"/>
          </a:xfrm>
          <a:prstGeom prst="rect">
            <a:avLst/>
          </a:prstGeom>
        </p:spPr>
      </p:pic>
      <p:pic>
        <p:nvPicPr>
          <p:cNvPr id="8" name="Immagine 7" descr="Immagine che contiene schermata, nero&#10;&#10;Descrizione generata automaticamente">
            <a:extLst>
              <a:ext uri="{FF2B5EF4-FFF2-40B4-BE49-F238E27FC236}">
                <a16:creationId xmlns:a16="http://schemas.microsoft.com/office/drawing/2014/main" id="{B229EAAA-47BC-8902-993D-6E62E870CB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94925" y="3624943"/>
            <a:ext cx="4407623" cy="3667761"/>
          </a:xfrm>
          <a:prstGeom prst="rect">
            <a:avLst/>
          </a:prstGeom>
        </p:spPr>
      </p:pic>
      <p:pic>
        <p:nvPicPr>
          <p:cNvPr id="14" name="Immagine 13" descr="Immagine che contiene testo, schermata, computer, software&#10;&#10;Descrizione generata automaticamente">
            <a:extLst>
              <a:ext uri="{FF2B5EF4-FFF2-40B4-BE49-F238E27FC236}">
                <a16:creationId xmlns:a16="http://schemas.microsoft.com/office/drawing/2014/main" id="{E30FDD9E-1205-0359-DF0E-ABF99903C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411" y="930929"/>
            <a:ext cx="4227164" cy="2316190"/>
          </a:xfrm>
          <a:prstGeom prst="rect">
            <a:avLst/>
          </a:prstGeom>
        </p:spPr>
      </p:pic>
      <p:pic>
        <p:nvPicPr>
          <p:cNvPr id="12" name="Immagine 11" descr="Immagine che contiene schermata, nero&#10;&#10;Descrizione generata automaticamente">
            <a:extLst>
              <a:ext uri="{FF2B5EF4-FFF2-40B4-BE49-F238E27FC236}">
                <a16:creationId xmlns:a16="http://schemas.microsoft.com/office/drawing/2014/main" id="{0677435F-2416-193C-8FC0-3B1C9ED62A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94925" y="474632"/>
            <a:ext cx="4407623" cy="3667761"/>
          </a:xfrm>
          <a:prstGeom prst="rect">
            <a:avLst/>
          </a:prstGeom>
        </p:spPr>
      </p:pic>
      <p:pic>
        <p:nvPicPr>
          <p:cNvPr id="16" name="Immagine 15" descr="Immagine che contiene testo, diagramma, schermata, Diagramma&#10;&#10;Descrizione generata automaticamente">
            <a:extLst>
              <a:ext uri="{FF2B5EF4-FFF2-40B4-BE49-F238E27FC236}">
                <a16:creationId xmlns:a16="http://schemas.microsoft.com/office/drawing/2014/main" id="{684B32D1-8FC6-95CD-A08A-FD983299E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071" y="960406"/>
            <a:ext cx="4244893" cy="2354657"/>
          </a:xfrm>
          <a:prstGeom prst="rect">
            <a:avLst/>
          </a:prstGeom>
        </p:spPr>
      </p:pic>
      <p:pic>
        <p:nvPicPr>
          <p:cNvPr id="17" name="Immagine 16" descr="Immagine che contiene schermata, nero&#10;&#10;Descrizione generata automaticamente">
            <a:extLst>
              <a:ext uri="{FF2B5EF4-FFF2-40B4-BE49-F238E27FC236}">
                <a16:creationId xmlns:a16="http://schemas.microsoft.com/office/drawing/2014/main" id="{C7E96930-5D7F-41AF-5828-58697AD2365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15974" y="474632"/>
            <a:ext cx="4407623" cy="3667761"/>
          </a:xfrm>
          <a:prstGeom prst="rect">
            <a:avLst/>
          </a:prstGeom>
        </p:spPr>
      </p:pic>
      <p:pic>
        <p:nvPicPr>
          <p:cNvPr id="19" name="Immagine 18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56D1C51C-3DFD-ECAC-2688-C129B1D1DF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07"/>
          <a:stretch/>
        </p:blipFill>
        <p:spPr>
          <a:xfrm>
            <a:off x="6732071" y="4142393"/>
            <a:ext cx="4103059" cy="2227846"/>
          </a:xfrm>
          <a:prstGeom prst="rect">
            <a:avLst/>
          </a:prstGeom>
        </p:spPr>
      </p:pic>
      <p:sp>
        <p:nvSpPr>
          <p:cNvPr id="21" name="Google Shape;188;p3">
            <a:extLst>
              <a:ext uri="{FF2B5EF4-FFF2-40B4-BE49-F238E27FC236}">
                <a16:creationId xmlns:a16="http://schemas.microsoft.com/office/drawing/2014/main" id="{39800BF4-049D-3754-75C2-078F012EEDD8}"/>
              </a:ext>
            </a:extLst>
          </p:cNvPr>
          <p:cNvSpPr txBox="1"/>
          <p:nvPr/>
        </p:nvSpPr>
        <p:spPr>
          <a:xfrm>
            <a:off x="271985" y="104339"/>
            <a:ext cx="4241484" cy="822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3600" b="1" dirty="0">
                <a:solidFill>
                  <a:srgbClr val="072B62"/>
                </a:solidFill>
                <a:latin typeface="Open Sans"/>
                <a:ea typeface="Open Sans"/>
                <a:cs typeface="Open Sans"/>
                <a:sym typeface="Open Sans"/>
              </a:rPr>
              <a:t>INTERFACE</a:t>
            </a:r>
            <a:endParaRPr dirty="0"/>
          </a:p>
        </p:txBody>
      </p:sp>
      <p:sp>
        <p:nvSpPr>
          <p:cNvPr id="22" name="Segnaposto piè di pagina 2">
            <a:extLst>
              <a:ext uri="{FF2B5EF4-FFF2-40B4-BE49-F238E27FC236}">
                <a16:creationId xmlns:a16="http://schemas.microsoft.com/office/drawing/2014/main" id="{55966691-719F-12FA-FEEB-BA35EBBB6669}"/>
              </a:ext>
            </a:extLst>
          </p:cNvPr>
          <p:cNvSpPr txBox="1">
            <a:spLocks/>
          </p:cNvSpPr>
          <p:nvPr/>
        </p:nvSpPr>
        <p:spPr>
          <a:xfrm>
            <a:off x="-1008000" y="64800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it-IT" dirty="0" err="1"/>
              <a:t>EdgeofTomorrow</a:t>
            </a:r>
            <a:r>
              <a:rPr lang="it-IT" dirty="0"/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372012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esign, tenda&#10;&#10;Descrizione generata automaticamente">
            <a:extLst>
              <a:ext uri="{FF2B5EF4-FFF2-40B4-BE49-F238E27FC236}">
                <a16:creationId xmlns:a16="http://schemas.microsoft.com/office/drawing/2014/main" id="{79A49A18-AB61-ED71-0985-AADE72075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503" y="5723082"/>
            <a:ext cx="5448191" cy="901556"/>
          </a:xfrm>
          <a:prstGeom prst="rect">
            <a:avLst/>
          </a:prstGeom>
        </p:spPr>
      </p:pic>
      <p:grpSp>
        <p:nvGrpSpPr>
          <p:cNvPr id="194" name="Google Shape;194;p4"/>
          <p:cNvGrpSpPr/>
          <p:nvPr/>
        </p:nvGrpSpPr>
        <p:grpSpPr>
          <a:xfrm>
            <a:off x="3375883" y="3282954"/>
            <a:ext cx="4180221" cy="3623462"/>
            <a:chOff x="1126525" y="2754328"/>
            <a:chExt cx="4659429" cy="4773109"/>
          </a:xfrm>
        </p:grpSpPr>
        <p:sp>
          <p:nvSpPr>
            <p:cNvPr id="195" name="Google Shape;195;p4"/>
            <p:cNvSpPr/>
            <p:nvPr/>
          </p:nvSpPr>
          <p:spPr>
            <a:xfrm>
              <a:off x="1126525" y="2754328"/>
              <a:ext cx="4659429" cy="3655157"/>
            </a:xfrm>
            <a:prstGeom prst="cube">
              <a:avLst>
                <a:gd name="adj" fmla="val 11190"/>
              </a:avLst>
            </a:prstGeom>
            <a:solidFill>
              <a:schemeClr val="accent1"/>
            </a:solidFill>
            <a:ln w="12700" cap="flat" cmpd="sng">
              <a:solidFill>
                <a:srgbClr val="61115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344698" y="3569164"/>
              <a:ext cx="2850928" cy="2450647"/>
            </a:xfrm>
            <a:prstGeom prst="cube">
              <a:avLst>
                <a:gd name="adj" fmla="val 11190"/>
              </a:avLst>
            </a:prstGeom>
            <a:solidFill>
              <a:srgbClr val="9BA8F4"/>
            </a:solidFill>
            <a:ln w="12700" cap="flat" cmpd="sng">
              <a:solidFill>
                <a:srgbClr val="61115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7" name="Google Shape;197;p4"/>
            <p:cNvSpPr txBox="1"/>
            <p:nvPr/>
          </p:nvSpPr>
          <p:spPr>
            <a:xfrm>
              <a:off x="1541059" y="7081520"/>
              <a:ext cx="3830360" cy="445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600" b="0" u="none" strike="noStrike" cap="none" dirty="0">
                  <a:solidFill>
                    <a:schemeClr val="tx1"/>
                  </a:solidFill>
                  <a:latin typeface="Open Sans"/>
                  <a:ea typeface="Open Sans"/>
                  <a:cs typeface="Open Sans"/>
                  <a:sym typeface="Open Sans"/>
                </a:rPr>
                <a:t>Cisco Catalyst 9300-24T switch</a:t>
              </a:r>
              <a:endParaRPr sz="1200" b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2481979" y="5035851"/>
              <a:ext cx="2357533" cy="785865"/>
            </a:xfrm>
            <a:prstGeom prst="cube">
              <a:avLst>
                <a:gd name="adj" fmla="val 11190"/>
              </a:avLst>
            </a:prstGeom>
            <a:solidFill>
              <a:schemeClr val="accent2"/>
            </a:solidFill>
            <a:ln w="12700" cap="flat" cmpd="sng">
              <a:solidFill>
                <a:srgbClr val="61115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Actuators controller</a:t>
              </a: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1315903" y="3569164"/>
              <a:ext cx="890356" cy="2450647"/>
            </a:xfrm>
            <a:prstGeom prst="cube">
              <a:avLst>
                <a:gd name="adj" fmla="val 30446"/>
              </a:avLst>
            </a:prstGeom>
            <a:solidFill>
              <a:schemeClr val="accent2"/>
            </a:solidFill>
            <a:ln w="12700" cap="flat" cmpd="sng">
              <a:solidFill>
                <a:srgbClr val="61115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0" name="Google Shape;200;p4"/>
            <p:cNvSpPr txBox="1"/>
            <p:nvPr/>
          </p:nvSpPr>
          <p:spPr>
            <a:xfrm rot="-5400000">
              <a:off x="535737" y="4620380"/>
              <a:ext cx="2179569" cy="619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MQTTX broker</a:t>
              </a: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2465722" y="4089862"/>
              <a:ext cx="2357533" cy="785865"/>
            </a:xfrm>
            <a:prstGeom prst="cube">
              <a:avLst>
                <a:gd name="adj" fmla="val 11190"/>
              </a:avLst>
            </a:prstGeom>
            <a:solidFill>
              <a:schemeClr val="accent2"/>
            </a:solidFill>
            <a:ln w="12700" cap="flat" cmpd="sng">
              <a:solidFill>
                <a:srgbClr val="61115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Measurements collector</a:t>
              </a:r>
              <a:endParaRPr sz="18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2" name="Google Shape;202;p4"/>
            <p:cNvSpPr txBox="1"/>
            <p:nvPr/>
          </p:nvSpPr>
          <p:spPr>
            <a:xfrm>
              <a:off x="2477680" y="3521108"/>
              <a:ext cx="3181324" cy="4053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b="0" i="1" u="none" strike="noStrike" cap="none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Python Edge Application</a:t>
              </a:r>
              <a:endParaRPr sz="12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06" name="Google Shape;206;p4"/>
          <p:cNvGrpSpPr/>
          <p:nvPr/>
        </p:nvGrpSpPr>
        <p:grpSpPr>
          <a:xfrm>
            <a:off x="1370790" y="4145371"/>
            <a:ext cx="751709" cy="759181"/>
            <a:chOff x="3029260" y="2728098"/>
            <a:chExt cx="1800000" cy="1800000"/>
          </a:xfrm>
        </p:grpSpPr>
        <p:sp>
          <p:nvSpPr>
            <p:cNvPr id="207" name="Google Shape;207;p4"/>
            <p:cNvSpPr/>
            <p:nvPr/>
          </p:nvSpPr>
          <p:spPr>
            <a:xfrm>
              <a:off x="3029260" y="2728098"/>
              <a:ext cx="1800000" cy="1800000"/>
            </a:xfrm>
            <a:prstGeom prst="ellipse">
              <a:avLst/>
            </a:prstGeom>
            <a:gradFill>
              <a:gsLst>
                <a:gs pos="0">
                  <a:srgbClr val="EA50D7"/>
                </a:gs>
                <a:gs pos="50000">
                  <a:srgbClr val="EF1FD9"/>
                </a:gs>
                <a:gs pos="100000">
                  <a:srgbClr val="DE10C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1568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pic>
          <p:nvPicPr>
            <p:cNvPr id="208" name="Google Shape;208;p4" descr="Immagine che contiene cerchio, schermata, emoticon, cartone animato&#10;&#10;Descrizione generata automa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89260" y="3088098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13" name="Google Shape;213;p4"/>
          <p:cNvCxnSpPr>
            <a:cxnSpLocks/>
          </p:cNvCxnSpPr>
          <p:nvPr/>
        </p:nvCxnSpPr>
        <p:spPr>
          <a:xfrm>
            <a:off x="1988739" y="4549065"/>
            <a:ext cx="1209600" cy="27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arrow" w="med" len="med"/>
          </a:ln>
        </p:spPr>
      </p:cxnSp>
      <p:cxnSp>
        <p:nvCxnSpPr>
          <p:cNvPr id="214" name="Google Shape;214;p4"/>
          <p:cNvCxnSpPr>
            <a:cxnSpLocks/>
          </p:cNvCxnSpPr>
          <p:nvPr/>
        </p:nvCxnSpPr>
        <p:spPr>
          <a:xfrm>
            <a:off x="2002803" y="3124803"/>
            <a:ext cx="1234200" cy="1330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arrow" w="med" len="med"/>
          </a:ln>
        </p:spPr>
      </p:cxnSp>
      <p:cxnSp>
        <p:nvCxnSpPr>
          <p:cNvPr id="216" name="Google Shape;216;p4"/>
          <p:cNvCxnSpPr>
            <a:cxnSpLocks/>
          </p:cNvCxnSpPr>
          <p:nvPr/>
        </p:nvCxnSpPr>
        <p:spPr>
          <a:xfrm>
            <a:off x="5545777" y="2692207"/>
            <a:ext cx="1" cy="481564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2" name="Google Shape;222;p4"/>
          <p:cNvCxnSpPr/>
          <p:nvPr/>
        </p:nvCxnSpPr>
        <p:spPr>
          <a:xfrm>
            <a:off x="7518446" y="4575734"/>
            <a:ext cx="1268461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3" name="Google Shape;223;p4"/>
          <p:cNvSpPr txBox="1"/>
          <p:nvPr/>
        </p:nvSpPr>
        <p:spPr>
          <a:xfrm>
            <a:off x="249856" y="208793"/>
            <a:ext cx="3922390" cy="822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3600" b="1" dirty="0">
                <a:solidFill>
                  <a:srgbClr val="072B62"/>
                </a:solidFill>
                <a:latin typeface="Open Sans"/>
                <a:ea typeface="Open Sans"/>
                <a:cs typeface="Open Sans"/>
                <a:sym typeface="Open Sans"/>
              </a:rPr>
              <a:t>ARCHITECTURE</a:t>
            </a:r>
            <a:endParaRPr dirty="0"/>
          </a:p>
        </p:txBody>
      </p:sp>
      <p:sp>
        <p:nvSpPr>
          <p:cNvPr id="225" name="Google Shape;225;p4"/>
          <p:cNvSpPr txBox="1"/>
          <p:nvPr/>
        </p:nvSpPr>
        <p:spPr>
          <a:xfrm>
            <a:off x="8845152" y="2784793"/>
            <a:ext cx="20489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Application on Cisco Container Platform</a:t>
            </a:r>
            <a:endParaRPr dirty="0"/>
          </a:p>
        </p:txBody>
      </p:sp>
      <p:sp>
        <p:nvSpPr>
          <p:cNvPr id="229" name="Google Shape;229;p4"/>
          <p:cNvSpPr txBox="1"/>
          <p:nvPr/>
        </p:nvSpPr>
        <p:spPr>
          <a:xfrm>
            <a:off x="3049846" y="1703652"/>
            <a:ext cx="1234199" cy="57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SENSORS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LIBELIUM ONE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/>
          </a:p>
        </p:txBody>
      </p:sp>
      <p:sp>
        <p:nvSpPr>
          <p:cNvPr id="230" name="Google Shape;230;p4"/>
          <p:cNvSpPr txBox="1"/>
          <p:nvPr/>
        </p:nvSpPr>
        <p:spPr>
          <a:xfrm>
            <a:off x="1229308" y="2355938"/>
            <a:ext cx="968687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ACTUATORS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/>
          </a:p>
        </p:txBody>
      </p:sp>
      <p:cxnSp>
        <p:nvCxnSpPr>
          <p:cNvPr id="231" name="Google Shape;231;p4"/>
          <p:cNvCxnSpPr>
            <a:cxnSpLocks/>
          </p:cNvCxnSpPr>
          <p:nvPr/>
        </p:nvCxnSpPr>
        <p:spPr>
          <a:xfrm rot="10800000" flipH="1">
            <a:off x="2039845" y="4684307"/>
            <a:ext cx="1180500" cy="1295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arrow" w="med" len="med"/>
          </a:ln>
        </p:spPr>
      </p:cxnSp>
      <p:sp>
        <p:nvSpPr>
          <p:cNvPr id="2" name="AutoShape 2">
            <a:extLst>
              <a:ext uri="{FF2B5EF4-FFF2-40B4-BE49-F238E27FC236}">
                <a16:creationId xmlns:a16="http://schemas.microsoft.com/office/drawing/2014/main" id="{B48DE9E4-1309-622B-0E13-188A493AF6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4" name="Immagine 3" descr="Immagine che contiene scaricatore, testo, cavo, telecomando&#10;&#10;Descrizione generata automaticamente">
            <a:extLst>
              <a:ext uri="{FF2B5EF4-FFF2-40B4-BE49-F238E27FC236}">
                <a16:creationId xmlns:a16="http://schemas.microsoft.com/office/drawing/2014/main" id="{89078BC0-AD7D-3500-A188-B609AF15B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293424" y="2675570"/>
            <a:ext cx="973927" cy="1200195"/>
          </a:xfrm>
          <a:prstGeom prst="rect">
            <a:avLst/>
          </a:prstGeom>
        </p:spPr>
      </p:pic>
      <p:pic>
        <p:nvPicPr>
          <p:cNvPr id="6" name="Picture 16" descr="NOUS A1Z Smart ZigBee Socket - Slimme Tussenstekker - Tuya Smart Life ...">
            <a:extLst>
              <a:ext uri="{FF2B5EF4-FFF2-40B4-BE49-F238E27FC236}">
                <a16:creationId xmlns:a16="http://schemas.microsoft.com/office/drawing/2014/main" id="{2DF6B124-621F-6709-3AD5-3059B602B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71" y="4027601"/>
            <a:ext cx="898721" cy="100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WiFi Smart LED Light Bulb - Works with Alexa-Smartphone Controlled ...">
            <a:extLst>
              <a:ext uri="{FF2B5EF4-FFF2-40B4-BE49-F238E27FC236}">
                <a16:creationId xmlns:a16="http://schemas.microsoft.com/office/drawing/2014/main" id="{AB949A0B-9F4C-D459-CB61-F0AE628DF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2" r="47362" b="5637"/>
          <a:stretch/>
        </p:blipFill>
        <p:spPr bwMode="auto">
          <a:xfrm rot="2049608">
            <a:off x="1306868" y="5212639"/>
            <a:ext cx="704509" cy="119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ibelium Brings New Smart Lighting Sensor Solution to Smart Cities ...">
            <a:extLst>
              <a:ext uri="{FF2B5EF4-FFF2-40B4-BE49-F238E27FC236}">
                <a16:creationId xmlns:a16="http://schemas.microsoft.com/office/drawing/2014/main" id="{7CAB501A-CDF3-693B-E741-AA2A6CABA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202" y="747293"/>
            <a:ext cx="1225151" cy="202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cerchio, Elementi grafici, Blu elettrico&#10;&#10;Descrizione generata automaticamente">
            <a:extLst>
              <a:ext uri="{FF2B5EF4-FFF2-40B4-BE49-F238E27FC236}">
                <a16:creationId xmlns:a16="http://schemas.microsoft.com/office/drawing/2014/main" id="{9A43519D-A591-90B7-3FE0-9CBB2B755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6362" y="739335"/>
            <a:ext cx="1676117" cy="2097209"/>
          </a:xfrm>
          <a:prstGeom prst="rect">
            <a:avLst/>
          </a:prstGeom>
        </p:spPr>
      </p:pic>
      <p:pic>
        <p:nvPicPr>
          <p:cNvPr id="13" name="Immagine 12" descr="Immagine che contiene schermata, Elementi grafici, diagramma, design&#10;&#10;Descrizione generata automaticamente">
            <a:extLst>
              <a:ext uri="{FF2B5EF4-FFF2-40B4-BE49-F238E27FC236}">
                <a16:creationId xmlns:a16="http://schemas.microsoft.com/office/drawing/2014/main" id="{213A3A36-E9A9-94AD-3790-B1115D23DD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8668" y="3428773"/>
            <a:ext cx="4150306" cy="2487113"/>
          </a:xfrm>
          <a:prstGeom prst="rect">
            <a:avLst/>
          </a:prstGeom>
        </p:spPr>
      </p:pic>
      <p:pic>
        <p:nvPicPr>
          <p:cNvPr id="15" name="Immagine 14" descr="Immagine che contiene cerchio, Elementi grafici, Carattere, schermata&#10;&#10;Descrizione generata automaticamente">
            <a:extLst>
              <a:ext uri="{FF2B5EF4-FFF2-40B4-BE49-F238E27FC236}">
                <a16:creationId xmlns:a16="http://schemas.microsoft.com/office/drawing/2014/main" id="{FCFAF858-C59A-5DE9-C3B9-D2866EF99C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2531" y="5167489"/>
            <a:ext cx="892310" cy="901556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A7860C0-7540-F1BD-A669-2380A97A3D45}"/>
              </a:ext>
            </a:extLst>
          </p:cNvPr>
          <p:cNvSpPr txBox="1"/>
          <p:nvPr/>
        </p:nvSpPr>
        <p:spPr>
          <a:xfrm>
            <a:off x="9858895" y="4043729"/>
            <a:ext cx="21516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Statistic Dashboard</a:t>
            </a:r>
          </a:p>
          <a:p>
            <a:endParaRPr lang="en-US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US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US" sz="1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Control Dashboard</a:t>
            </a:r>
            <a:endParaRPr lang="en-US" dirty="0"/>
          </a:p>
          <a:p>
            <a:endParaRPr lang="en-US" sz="14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US" sz="14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US" sz="1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Database</a:t>
            </a:r>
          </a:p>
          <a:p>
            <a:endParaRPr lang="en-US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US" dirty="0"/>
          </a:p>
          <a:p>
            <a:endParaRPr lang="it-IT" dirty="0"/>
          </a:p>
        </p:txBody>
      </p:sp>
      <p:pic>
        <p:nvPicPr>
          <p:cNvPr id="17" name="Immagine 16" descr="Immagine che contiene Elementi grafici, clipart, simbolo, design&#10;&#10;Descrizione generata automaticamente">
            <a:extLst>
              <a:ext uri="{FF2B5EF4-FFF2-40B4-BE49-F238E27FC236}">
                <a16:creationId xmlns:a16="http://schemas.microsoft.com/office/drawing/2014/main" id="{B3C3DE47-C867-51F2-2D41-2E2304CDDA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27131" y="5109109"/>
            <a:ext cx="570965" cy="591469"/>
          </a:xfrm>
          <a:prstGeom prst="rect">
            <a:avLst/>
          </a:prstGeom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B9B36B40-A8E0-703C-3EBC-2952BF17DC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7CE18049-0135-D6BA-6285-27764E2A73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DD45E318-262D-EBD1-FE09-CA159EF522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24" name="Immagine 23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B630CD69-DC11-318A-C287-0B3FE69DDCB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16052"/>
          <a:stretch/>
        </p:blipFill>
        <p:spPr>
          <a:xfrm>
            <a:off x="6631368" y="-282636"/>
            <a:ext cx="4942333" cy="3496102"/>
          </a:xfrm>
          <a:prstGeom prst="rect">
            <a:avLst/>
          </a:prstGeom>
        </p:spPr>
      </p:pic>
      <p:sp>
        <p:nvSpPr>
          <p:cNvPr id="27" name="Segnaposto piè di pagina 2">
            <a:extLst>
              <a:ext uri="{FF2B5EF4-FFF2-40B4-BE49-F238E27FC236}">
                <a16:creationId xmlns:a16="http://schemas.microsoft.com/office/drawing/2014/main" id="{55082438-14F8-9A21-79D6-78CB471E7EF7}"/>
              </a:ext>
            </a:extLst>
          </p:cNvPr>
          <p:cNvSpPr txBox="1">
            <a:spLocks/>
          </p:cNvSpPr>
          <p:nvPr/>
        </p:nvSpPr>
        <p:spPr>
          <a:xfrm>
            <a:off x="-1008000" y="64800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it-IT" dirty="0" err="1"/>
              <a:t>EdgeofTomorrow</a:t>
            </a:r>
            <a:r>
              <a:rPr lang="it-IT" dirty="0"/>
              <a:t> Team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6" descr="Immagine che contiene schermata, cerchio, design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7127172" y="2598105"/>
            <a:ext cx="6096012" cy="304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6" descr="Immagine che contiene schermata, cerchio, design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5380402" y="-249033"/>
            <a:ext cx="6096012" cy="304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6" descr="Immagine che contiene schermata, cerchio, design&#10;&#10;Descrizione generat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6690978" y="989202"/>
            <a:ext cx="6096012" cy="304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6" descr="Immagine che contiene cerchio, schermata, Elementi grafici, Policromia&#10;&#10;Descrizione generata automa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989568" y="2612520"/>
            <a:ext cx="6096012" cy="304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" descr="Immagine che contiene cerchio, schermata, Elementi grafici, design&#10;&#10;Descrizione generata automaticamen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381085" y="995628"/>
            <a:ext cx="6096012" cy="304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6" descr="Immagine che contiene schermata&#10;&#10;Descrizione generata automa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69612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6" descr="Immagine che contiene schermata, cerchio, Elementi grafici, design&#10;&#10;Descrizione generata automa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2206" y="-169798"/>
            <a:ext cx="5937542" cy="296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6"/>
          <p:cNvSpPr txBox="1"/>
          <p:nvPr/>
        </p:nvSpPr>
        <p:spPr>
          <a:xfrm>
            <a:off x="389272" y="3746529"/>
            <a:ext cx="2532519" cy="81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408"/>
              </a:buClr>
              <a:buSzPts val="1800"/>
              <a:buFont typeface="Arial"/>
              <a:buNone/>
            </a:pPr>
            <a:r>
              <a:rPr lang="en-US" sz="1400" b="1">
                <a:solidFill>
                  <a:srgbClr val="030408"/>
                </a:solidFill>
                <a:latin typeface="Open Sans"/>
                <a:ea typeface="Open Sans"/>
                <a:cs typeface="Open Sans"/>
                <a:sym typeface="Open Sans"/>
              </a:rPr>
              <a:t>HVAC Smart Control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None/>
            </a:pPr>
            <a:r>
              <a:rPr lang="en-US" sz="1200" b="0" i="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sets the temperature in individual rooms as response of different heating requirements</a:t>
            </a:r>
            <a:endParaRPr sz="1200" b="1">
              <a:solidFill>
                <a:srgbClr val="03040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200" b="1">
              <a:solidFill>
                <a:srgbClr val="03040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200" b="1">
              <a:solidFill>
                <a:srgbClr val="03040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6"/>
          <p:cNvSpPr txBox="1"/>
          <p:nvPr/>
        </p:nvSpPr>
        <p:spPr>
          <a:xfrm>
            <a:off x="833589" y="2129637"/>
            <a:ext cx="2764855" cy="958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429"/>
              </a:buClr>
              <a:buSzPts val="1800"/>
              <a:buFont typeface="Arial"/>
              <a:buNone/>
            </a:pPr>
            <a:r>
              <a:rPr lang="en-US" sz="1400" b="1">
                <a:solidFill>
                  <a:srgbClr val="121429"/>
                </a:solidFill>
                <a:latin typeface="Open Sans"/>
                <a:ea typeface="Open Sans"/>
                <a:cs typeface="Open Sans"/>
                <a:sym typeface="Open Sans"/>
              </a:rPr>
              <a:t>Humidity % Control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429"/>
              </a:buClr>
              <a:buSzPts val="1800"/>
              <a:buFont typeface="Arial"/>
              <a:buNone/>
            </a:pPr>
            <a:r>
              <a:rPr lang="en-US" sz="1200">
                <a:solidFill>
                  <a:srgbClr val="121429"/>
                </a:solidFill>
                <a:latin typeface="Open Sans"/>
                <a:ea typeface="Open Sans"/>
                <a:cs typeface="Open Sans"/>
                <a:sym typeface="Open Sans"/>
              </a:rPr>
              <a:t>Appropriate humidity levels provide comfort and avoid risk </a:t>
            </a:r>
            <a:r>
              <a:rPr lang="en-US" sz="1200" b="0" i="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viruses and germs to multiply</a:t>
            </a:r>
            <a:r>
              <a:rPr lang="en-US" sz="1200" b="1">
                <a:solidFill>
                  <a:srgbClr val="1214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261" name="Google Shape;261;p6"/>
          <p:cNvSpPr txBox="1"/>
          <p:nvPr/>
        </p:nvSpPr>
        <p:spPr>
          <a:xfrm>
            <a:off x="8836707" y="1983294"/>
            <a:ext cx="2552956" cy="115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1429"/>
              </a:buClr>
              <a:buSzPts val="1400"/>
              <a:buFont typeface="Arial"/>
              <a:buNone/>
            </a:pPr>
            <a:r>
              <a:rPr lang="en-US" b="1" dirty="0">
                <a:solidFill>
                  <a:srgbClr val="121429"/>
                </a:solidFill>
                <a:latin typeface="Open Sans"/>
                <a:ea typeface="Open Sans"/>
                <a:cs typeface="Open Sans"/>
                <a:sym typeface="Open Sans"/>
              </a:rPr>
              <a:t>Air</a:t>
            </a:r>
            <a:r>
              <a:rPr lang="en-US" sz="1400" b="1" dirty="0">
                <a:solidFill>
                  <a:srgbClr val="121429"/>
                </a:solidFill>
                <a:latin typeface="Open Sans"/>
                <a:ea typeface="Open Sans"/>
                <a:cs typeface="Open Sans"/>
                <a:sym typeface="Open Sans"/>
              </a:rPr>
              <a:t> Monitoring</a:t>
            </a:r>
            <a:br>
              <a:rPr lang="en-US" sz="1200" b="1" dirty="0">
                <a:solidFill>
                  <a:srgbClr val="12142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1200" b="0" i="0" dirty="0">
                <a:solidFill>
                  <a:srgbClr val="58595B"/>
                </a:solidFill>
                <a:latin typeface="Open Sans"/>
                <a:ea typeface="Open Sans"/>
                <a:cs typeface="Open Sans"/>
                <a:sym typeface="Open Sans"/>
              </a:rPr>
              <a:t>It works by giving an indication of how well-ventilated an area is, and the potential concentration of a virus in the atmosphere</a:t>
            </a:r>
            <a:r>
              <a:rPr lang="en-GB" sz="1000" b="0" i="0" dirty="0">
                <a:solidFill>
                  <a:srgbClr val="58595B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GB" sz="1200" b="1" dirty="0">
              <a:solidFill>
                <a:srgbClr val="1214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6"/>
          <p:cNvSpPr txBox="1"/>
          <p:nvPr/>
        </p:nvSpPr>
        <p:spPr>
          <a:xfrm>
            <a:off x="9280154" y="3615177"/>
            <a:ext cx="2812282" cy="88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1429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121429"/>
                </a:solidFill>
                <a:latin typeface="Open Sans"/>
                <a:ea typeface="Open Sans"/>
                <a:cs typeface="Open Sans"/>
                <a:sym typeface="Open Sans"/>
              </a:rPr>
              <a:t>Smart lightning</a:t>
            </a:r>
            <a:r>
              <a:rPr lang="en-US" sz="1200" b="1">
                <a:solidFill>
                  <a:srgbClr val="121429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br>
              <a:rPr lang="en-US" sz="1200" b="1">
                <a:solidFill>
                  <a:srgbClr val="12142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rgbClr val="121429"/>
                </a:solidFill>
                <a:latin typeface="Open Sans"/>
                <a:ea typeface="Open Sans"/>
                <a:cs typeface="Open Sans"/>
                <a:sym typeface="Open Sans"/>
              </a:rPr>
              <a:t>Light control means </a:t>
            </a:r>
            <a:r>
              <a:rPr lang="en-US" sz="1200" i="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energy saving;</a:t>
            </a:r>
            <a:br>
              <a:rPr lang="en-US" sz="1200" i="0">
                <a:solidFill>
                  <a:srgbClr val="12142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i="0">
                <a:solidFill>
                  <a:srgbClr val="121429"/>
                </a:solidFill>
                <a:latin typeface="Open Sans"/>
                <a:ea typeface="Open Sans"/>
                <a:cs typeface="Open Sans"/>
                <a:sym typeface="Open Sans"/>
              </a:rPr>
              <a:t>smart lighting control system supports home security by providing increased protection</a:t>
            </a:r>
            <a:endParaRPr sz="1000" i="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6"/>
          <p:cNvSpPr txBox="1"/>
          <p:nvPr/>
        </p:nvSpPr>
        <p:spPr>
          <a:xfrm>
            <a:off x="7594161" y="852255"/>
            <a:ext cx="2615717" cy="839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429"/>
              </a:buClr>
              <a:buSzPts val="1800"/>
              <a:buFont typeface="Arial"/>
              <a:buNone/>
            </a:pPr>
            <a:r>
              <a:rPr lang="en-US" sz="1400" b="1" cap="none" dirty="0">
                <a:solidFill>
                  <a:srgbClr val="121429"/>
                </a:solidFill>
                <a:latin typeface="Open Sans"/>
                <a:ea typeface="Open Sans"/>
                <a:cs typeface="Open Sans"/>
                <a:sym typeface="Open Sans"/>
              </a:rPr>
              <a:t>Smart Security Area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429"/>
              </a:buClr>
              <a:buSzPts val="1800"/>
              <a:buFont typeface="Arial"/>
              <a:buNone/>
            </a:pPr>
            <a:r>
              <a:rPr lang="en-US" sz="1200" b="0" cap="none" dirty="0">
                <a:solidFill>
                  <a:srgbClr val="121429"/>
                </a:solidFill>
                <a:latin typeface="Open Sans"/>
                <a:ea typeface="Open Sans"/>
                <a:cs typeface="Open Sans"/>
                <a:sym typeface="Open Sans"/>
              </a:rPr>
              <a:t>This system increases comfort through security cameras and lock door</a:t>
            </a:r>
            <a:r>
              <a:rPr lang="en-US" sz="1100" b="1" cap="none" dirty="0">
                <a:solidFill>
                  <a:srgbClr val="121429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sz="1100" b="1" cap="none" dirty="0">
              <a:solidFill>
                <a:srgbClr val="1214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6"/>
          <p:cNvSpPr txBox="1"/>
          <p:nvPr/>
        </p:nvSpPr>
        <p:spPr>
          <a:xfrm>
            <a:off x="213375" y="107530"/>
            <a:ext cx="5365029" cy="822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3600" b="1">
                <a:solidFill>
                  <a:srgbClr val="072B62"/>
                </a:solidFill>
                <a:latin typeface="Open Sans"/>
                <a:ea typeface="Open Sans"/>
                <a:cs typeface="Open Sans"/>
                <a:sym typeface="Open Sans"/>
              </a:rPr>
              <a:t>SERVICE DESCRIPTION</a:t>
            </a:r>
            <a:endParaRPr/>
          </a:p>
        </p:txBody>
      </p:sp>
      <p:pic>
        <p:nvPicPr>
          <p:cNvPr id="265" name="Google Shape;265;p6" descr="High temperature outlin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57734" y="841444"/>
            <a:ext cx="933948" cy="789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" descr="Water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58593" y="2105341"/>
            <a:ext cx="718296" cy="76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" descr="Co2 Icon #324691 - Free Icons Library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57095" y="2203988"/>
            <a:ext cx="705325" cy="64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6" descr="Snowflake with solid fill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948436" y="3638768"/>
            <a:ext cx="1134964" cy="941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6" descr="White Lock Icon - Lock PNG - Stunning free transparent png clipart ...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77496" y="922619"/>
            <a:ext cx="1040690" cy="70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6" descr="Lightning bolt outline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326216" y="3665478"/>
            <a:ext cx="921035" cy="101735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"/>
          <p:cNvSpPr txBox="1"/>
          <p:nvPr/>
        </p:nvSpPr>
        <p:spPr>
          <a:xfrm>
            <a:off x="2268156" y="888850"/>
            <a:ext cx="2623198" cy="958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21429"/>
              </a:buClr>
              <a:buSzPts val="1400"/>
              <a:buFont typeface="Arial"/>
              <a:buNone/>
            </a:pPr>
            <a:r>
              <a:rPr lang="en-US" sz="1400" b="1">
                <a:solidFill>
                  <a:srgbClr val="121429"/>
                </a:solidFill>
                <a:latin typeface="Open Sans"/>
                <a:ea typeface="Open Sans"/>
                <a:cs typeface="Open Sans"/>
                <a:sym typeface="Open Sans"/>
              </a:rPr>
              <a:t>High Temperature</a:t>
            </a:r>
            <a:br>
              <a:rPr lang="en-US" sz="1600" b="1">
                <a:solidFill>
                  <a:srgbClr val="12142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Monitoring thermal comfort and saving energy cost</a:t>
            </a:r>
            <a:r>
              <a:rPr lang="en-US" sz="1200" b="1">
                <a:solidFill>
                  <a:srgbClr val="12142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cxnSp>
        <p:nvCxnSpPr>
          <p:cNvPr id="272" name="Google Shape;272;p6"/>
          <p:cNvCxnSpPr/>
          <p:nvPr/>
        </p:nvCxnSpPr>
        <p:spPr>
          <a:xfrm>
            <a:off x="3903345" y="3747881"/>
            <a:ext cx="990900" cy="295800"/>
          </a:xfrm>
          <a:prstGeom prst="bentConnector3">
            <a:avLst>
              <a:gd name="adj1" fmla="val 50003"/>
            </a:avLst>
          </a:prstGeom>
          <a:noFill/>
          <a:ln w="38100" cap="flat" cmpd="sng">
            <a:solidFill>
              <a:srgbClr val="7F7F7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73" name="Google Shape;273;p6"/>
          <p:cNvCxnSpPr/>
          <p:nvPr/>
        </p:nvCxnSpPr>
        <p:spPr>
          <a:xfrm rot="-5400000" flipH="1">
            <a:off x="4112639" y="3071046"/>
            <a:ext cx="1588500" cy="539700"/>
          </a:xfrm>
          <a:prstGeom prst="bentConnector3">
            <a:avLst>
              <a:gd name="adj1" fmla="val -1702"/>
            </a:avLst>
          </a:prstGeom>
          <a:noFill/>
          <a:ln w="38100" cap="flat" cmpd="sng">
            <a:solidFill>
              <a:srgbClr val="7F7F7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74" name="Google Shape;274;p6"/>
          <p:cNvCxnSpPr/>
          <p:nvPr/>
        </p:nvCxnSpPr>
        <p:spPr>
          <a:xfrm rot="-5400000" flipH="1">
            <a:off x="6010182" y="2744194"/>
            <a:ext cx="1888200" cy="90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7F7F7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75" name="Google Shape;275;p6"/>
          <p:cNvCxnSpPr/>
          <p:nvPr/>
        </p:nvCxnSpPr>
        <p:spPr>
          <a:xfrm rot="-5400000" flipH="1">
            <a:off x="4430004" y="2797268"/>
            <a:ext cx="2369400" cy="468600"/>
          </a:xfrm>
          <a:prstGeom prst="bentConnector3">
            <a:avLst>
              <a:gd name="adj1" fmla="val 50003"/>
            </a:avLst>
          </a:prstGeom>
          <a:noFill/>
          <a:ln w="38100" cap="flat" cmpd="sng">
            <a:solidFill>
              <a:srgbClr val="7F7F7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76" name="Google Shape;276;p6"/>
          <p:cNvCxnSpPr/>
          <p:nvPr/>
        </p:nvCxnSpPr>
        <p:spPr>
          <a:xfrm flipH="1">
            <a:off x="6508084" y="2619809"/>
            <a:ext cx="1245000" cy="1168500"/>
          </a:xfrm>
          <a:prstGeom prst="bentConnector3">
            <a:avLst>
              <a:gd name="adj1" fmla="val 49995"/>
            </a:avLst>
          </a:prstGeom>
          <a:noFill/>
          <a:ln w="38100" cap="flat" cmpd="sng">
            <a:solidFill>
              <a:srgbClr val="7F7F7F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77" name="Google Shape;277;p6"/>
          <p:cNvCxnSpPr/>
          <p:nvPr/>
        </p:nvCxnSpPr>
        <p:spPr>
          <a:xfrm flipH="1">
            <a:off x="7865133" y="3784599"/>
            <a:ext cx="559200" cy="274200"/>
          </a:xfrm>
          <a:prstGeom prst="bentConnector3">
            <a:avLst>
              <a:gd name="adj1" fmla="val 50009"/>
            </a:avLst>
          </a:prstGeom>
          <a:noFill/>
          <a:ln w="38100" cap="flat" cmpd="sng">
            <a:solidFill>
              <a:srgbClr val="7F7F7F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278" name="Google Shape;278;p6"/>
          <p:cNvSpPr txBox="1"/>
          <p:nvPr/>
        </p:nvSpPr>
        <p:spPr>
          <a:xfrm>
            <a:off x="4665548" y="4662270"/>
            <a:ext cx="287658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UNIVERSITÀ DI NAPOLI FEDERICO II </a:t>
            </a:r>
            <a:endParaRPr lang="en-US" sz="1000" b="1" dirty="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CAMPUS DI SAN GIOVANNI A TEDUCCIO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Segnaposto piè di pagina 2">
            <a:extLst>
              <a:ext uri="{FF2B5EF4-FFF2-40B4-BE49-F238E27FC236}">
                <a16:creationId xmlns:a16="http://schemas.microsoft.com/office/drawing/2014/main" id="{B608F946-D48D-C978-FB89-8A90C1FA87D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-1008000" y="6480000"/>
            <a:ext cx="4114800" cy="365125"/>
          </a:xfrm>
        </p:spPr>
        <p:txBody>
          <a:bodyPr anchor="t" anchorCtr="0"/>
          <a:lstStyle/>
          <a:p>
            <a:r>
              <a:rPr lang="it-IT" dirty="0" err="1"/>
              <a:t>EdgeofTomorrow</a:t>
            </a:r>
            <a:r>
              <a:rPr lang="it-IT" dirty="0"/>
              <a:t> Team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magine 37" descr="Immagine che contiene schermata, viola, linea, violetto&#10;&#10;Descrizione generata automaticamente">
            <a:extLst>
              <a:ext uri="{FF2B5EF4-FFF2-40B4-BE49-F238E27FC236}">
                <a16:creationId xmlns:a16="http://schemas.microsoft.com/office/drawing/2014/main" id="{4F657ECD-794A-07BB-C84A-816B22E0A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01"/>
          <a:stretch/>
        </p:blipFill>
        <p:spPr>
          <a:xfrm>
            <a:off x="2530105" y="903634"/>
            <a:ext cx="6406501" cy="498684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BF4C9B-7DCF-AF5D-7A00-4D6E7C0197A5}"/>
              </a:ext>
            </a:extLst>
          </p:cNvPr>
          <p:cNvSpPr txBox="1"/>
          <p:nvPr/>
        </p:nvSpPr>
        <p:spPr>
          <a:xfrm>
            <a:off x="1500462" y="2451366"/>
            <a:ext cx="60976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1800" i="0" u="none" strike="noStrike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Visualization Cloud Platform</a:t>
            </a:r>
            <a:endParaRPr lang="en-US" sz="1800" dirty="0">
              <a:solidFill>
                <a:srgbClr val="703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1800" i="0" u="none" strike="noStrike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HW Probes &amp; Actuators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HW switch</a:t>
            </a:r>
            <a:endParaRPr lang="en-US" sz="1800" dirty="0">
              <a:solidFill>
                <a:srgbClr val="703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Software licensing</a:t>
            </a:r>
            <a:r>
              <a:rPr lang="en-US" sz="1800" i="0" u="none" strike="noStrike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endParaRPr lang="en-US" sz="1800" dirty="0">
              <a:solidFill>
                <a:srgbClr val="703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Web app development, maintenance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Content management</a:t>
            </a:r>
            <a:endParaRPr lang="en-US" sz="1800" dirty="0">
              <a:solidFill>
                <a:srgbClr val="7030A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Google Shape;293;p7">
            <a:extLst>
              <a:ext uri="{FF2B5EF4-FFF2-40B4-BE49-F238E27FC236}">
                <a16:creationId xmlns:a16="http://schemas.microsoft.com/office/drawing/2014/main" id="{50AED6B3-8729-271F-D5DD-C5C6D05725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310" y="2611129"/>
            <a:ext cx="1293734" cy="12937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C05040-6E09-AD30-EA72-A30F8C59816C}"/>
              </a:ext>
            </a:extLst>
          </p:cNvPr>
          <p:cNvSpPr txBox="1"/>
          <p:nvPr/>
        </p:nvSpPr>
        <p:spPr>
          <a:xfrm>
            <a:off x="7649146" y="1427958"/>
            <a:ext cx="60973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it-IT" sz="1800" b="1" dirty="0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10% </a:t>
            </a:r>
            <a:r>
              <a:rPr lang="it-IT" sz="1800" dirty="0" err="1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reduction</a:t>
            </a:r>
            <a:r>
              <a:rPr lang="it-IT" sz="1800" dirty="0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of C0</a:t>
            </a:r>
            <a:r>
              <a:rPr lang="it-IT" sz="1200" dirty="0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2 </a:t>
            </a:r>
            <a:r>
              <a:rPr lang="it-IT" sz="1800" dirty="0" err="1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emissions</a:t>
            </a:r>
            <a:r>
              <a:rPr lang="it-IT" sz="1800" dirty="0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*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ncreases to </a:t>
            </a:r>
            <a:r>
              <a:rPr lang="en-US" sz="1800" b="1" dirty="0">
                <a:solidFill>
                  <a:schemeClr val="tx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40% 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energy savings*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BABF355-5694-05E5-F5ED-9682FCE1ADCA}"/>
              </a:ext>
            </a:extLst>
          </p:cNvPr>
          <p:cNvSpPr txBox="1"/>
          <p:nvPr/>
        </p:nvSpPr>
        <p:spPr>
          <a:xfrm>
            <a:off x="7977854" y="3171778"/>
            <a:ext cx="6735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8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it-IT" sz="1800" b="1" i="0" dirty="0">
                <a:solidFill>
                  <a:schemeClr val="tx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38% </a:t>
            </a:r>
            <a:r>
              <a:rPr lang="it-IT" sz="1800" b="0" i="0" dirty="0" err="1">
                <a:solidFill>
                  <a:schemeClr val="tx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reduction</a:t>
            </a:r>
            <a:r>
              <a:rPr lang="it-IT" sz="1800" b="0" i="0" dirty="0">
                <a:solidFill>
                  <a:schemeClr val="tx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electricity bills*  </a:t>
            </a:r>
          </a:p>
        </p:txBody>
      </p:sp>
      <p:pic>
        <p:nvPicPr>
          <p:cNvPr id="13" name="Immagine 12" descr="Immagine che contiene grafica, clipart, Elementi grafici, illustrazione&#10;&#10;Descrizione generata automaticamente">
            <a:extLst>
              <a:ext uri="{FF2B5EF4-FFF2-40B4-BE49-F238E27FC236}">
                <a16:creationId xmlns:a16="http://schemas.microsoft.com/office/drawing/2014/main" id="{730030B5-6007-9D09-4EE6-E64622B40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598" y="1218857"/>
            <a:ext cx="1022228" cy="939489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77F050E-F4E3-C9A0-12DE-67012F5D2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214" y="2804814"/>
            <a:ext cx="1033288" cy="10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EF7B6E2-6D13-38C5-BDED-C3C18492859D}"/>
              </a:ext>
            </a:extLst>
          </p:cNvPr>
          <p:cNvSpPr txBox="1"/>
          <p:nvPr/>
        </p:nvSpPr>
        <p:spPr>
          <a:xfrm>
            <a:off x="7784408" y="4178023"/>
            <a:ext cx="73109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GB" sz="1800" b="1" i="0" dirty="0">
                <a:solidFill>
                  <a:schemeClr val="tx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70-75% </a:t>
            </a:r>
            <a:r>
              <a:rPr lang="en-GB" sz="1800" i="0" dirty="0">
                <a:solidFill>
                  <a:schemeClr val="tx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Breakdown Reduction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GB" sz="1800" b="1" i="0" dirty="0">
                <a:solidFill>
                  <a:schemeClr val="tx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35-45% </a:t>
            </a:r>
            <a:r>
              <a:rPr lang="en-GB" sz="1800" i="0" dirty="0">
                <a:solidFill>
                  <a:schemeClr val="tx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Reduced Downtime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GB" sz="1800" b="1" i="0" dirty="0">
                <a:solidFill>
                  <a:schemeClr val="tx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25/30% </a:t>
            </a:r>
            <a:r>
              <a:rPr lang="en-GB" sz="1800" i="0" dirty="0">
                <a:solidFill>
                  <a:schemeClr val="tx2">
                    <a:lumMod val="2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Less Maintenance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BD121F8D-115A-2711-92FB-A1F849D716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0" t="23104" r="22445" b="36654"/>
          <a:stretch/>
        </p:blipFill>
        <p:spPr bwMode="auto">
          <a:xfrm>
            <a:off x="6673129" y="4202980"/>
            <a:ext cx="1200330" cy="8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Google Shape;241;p5">
            <a:extLst>
              <a:ext uri="{FF2B5EF4-FFF2-40B4-BE49-F238E27FC236}">
                <a16:creationId xmlns:a16="http://schemas.microsoft.com/office/drawing/2014/main" id="{81012E0C-B2C8-D880-A53B-DAC85A67D650}"/>
              </a:ext>
            </a:extLst>
          </p:cNvPr>
          <p:cNvSpPr txBox="1"/>
          <p:nvPr/>
        </p:nvSpPr>
        <p:spPr>
          <a:xfrm>
            <a:off x="1002132" y="547241"/>
            <a:ext cx="4087493" cy="1415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3600" b="1" dirty="0">
                <a:solidFill>
                  <a:srgbClr val="072B62"/>
                </a:solidFill>
                <a:latin typeface="Open Sans"/>
                <a:ea typeface="Open Sans"/>
                <a:cs typeface="Open Sans"/>
                <a:sym typeface="Open Sans"/>
              </a:rPr>
              <a:t>COSTS</a:t>
            </a:r>
            <a:endParaRPr dirty="0"/>
          </a:p>
        </p:txBody>
      </p:sp>
      <p:sp>
        <p:nvSpPr>
          <p:cNvPr id="40" name="Google Shape;241;p5">
            <a:extLst>
              <a:ext uri="{FF2B5EF4-FFF2-40B4-BE49-F238E27FC236}">
                <a16:creationId xmlns:a16="http://schemas.microsoft.com/office/drawing/2014/main" id="{D5D2FD1D-5043-C849-C9BC-9BD57F6D0ECD}"/>
              </a:ext>
            </a:extLst>
          </p:cNvPr>
          <p:cNvSpPr txBox="1"/>
          <p:nvPr/>
        </p:nvSpPr>
        <p:spPr>
          <a:xfrm>
            <a:off x="9002535" y="5442730"/>
            <a:ext cx="4087493" cy="1415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3600" b="1" dirty="0">
                <a:solidFill>
                  <a:srgbClr val="072B62"/>
                </a:solidFill>
                <a:latin typeface="Open Sans"/>
                <a:ea typeface="Open Sans"/>
                <a:cs typeface="Open Sans"/>
                <a:sym typeface="Open Sans"/>
              </a:rPr>
              <a:t>BENEFITS</a:t>
            </a:r>
            <a:endParaRPr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B5C21BD-8891-847B-9D71-F67F21338680}"/>
              </a:ext>
            </a:extLst>
          </p:cNvPr>
          <p:cNvSpPr txBox="1"/>
          <p:nvPr/>
        </p:nvSpPr>
        <p:spPr>
          <a:xfrm>
            <a:off x="203310" y="6297843"/>
            <a:ext cx="116989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**https://www.researchgate.net/publication/340286656_Energy_Efficiency_in_Smart_Buildings_IoT_Approaches</a:t>
            </a:r>
          </a:p>
        </p:txBody>
      </p:sp>
      <p:sp>
        <p:nvSpPr>
          <p:cNvPr id="44" name="Segnaposto piè di pagina 2">
            <a:extLst>
              <a:ext uri="{FF2B5EF4-FFF2-40B4-BE49-F238E27FC236}">
                <a16:creationId xmlns:a16="http://schemas.microsoft.com/office/drawing/2014/main" id="{653F230F-93A5-D2E7-E0F0-04DBAD916E08}"/>
              </a:ext>
            </a:extLst>
          </p:cNvPr>
          <p:cNvSpPr txBox="1">
            <a:spLocks/>
          </p:cNvSpPr>
          <p:nvPr/>
        </p:nvSpPr>
        <p:spPr>
          <a:xfrm>
            <a:off x="-1008000" y="64800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it-IT" dirty="0" err="1"/>
              <a:t>EdgeofTomorrow</a:t>
            </a:r>
            <a:r>
              <a:rPr lang="it-IT" dirty="0"/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3362756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10" descr="A light bulb with a plant insid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911" r="8911"/>
          <a:stretch/>
        </p:blipFill>
        <p:spPr>
          <a:xfrm>
            <a:off x="180000" y="172039"/>
            <a:ext cx="11832000" cy="6513922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342" name="Google Shape;342;p10"/>
          <p:cNvSpPr/>
          <p:nvPr/>
        </p:nvSpPr>
        <p:spPr>
          <a:xfrm>
            <a:off x="180000" y="172039"/>
            <a:ext cx="11832000" cy="6513922"/>
          </a:xfrm>
          <a:prstGeom prst="rect">
            <a:avLst/>
          </a:prstGeom>
          <a:solidFill>
            <a:srgbClr val="253356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"/>
          <p:cNvSpPr txBox="1"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</a:pPr>
            <a:r>
              <a:rPr lang="en-US" sz="3600" b="1">
                <a:latin typeface="Open Sans"/>
                <a:ea typeface="Open Sans"/>
                <a:cs typeface="Open Sans"/>
                <a:sym typeface="Open Sans"/>
              </a:rPr>
              <a:t>KEY TIMELINE GOALS</a:t>
            </a:r>
            <a:endParaRPr/>
          </a:p>
        </p:txBody>
      </p:sp>
      <p:cxnSp>
        <p:nvCxnSpPr>
          <p:cNvPr id="345" name="Google Shape;345;p10" title="callout lines"/>
          <p:cNvCxnSpPr/>
          <p:nvPr/>
        </p:nvCxnSpPr>
        <p:spPr>
          <a:xfrm>
            <a:off x="2083785" y="4282394"/>
            <a:ext cx="0" cy="831171"/>
          </a:xfrm>
          <a:prstGeom prst="straightConnector1">
            <a:avLst/>
          </a:prstGeom>
          <a:noFill/>
          <a:ln w="9525" cap="flat" cmpd="sng">
            <a:solidFill>
              <a:srgbClr val="BFBFBF">
                <a:alpha val="20000"/>
              </a:srgbClr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346" name="Google Shape;346;p10" title="Milestone"/>
          <p:cNvGrpSpPr/>
          <p:nvPr/>
        </p:nvGrpSpPr>
        <p:grpSpPr>
          <a:xfrm>
            <a:off x="1603999" y="3955885"/>
            <a:ext cx="1799743" cy="786045"/>
            <a:chOff x="364966" y="3962124"/>
            <a:chExt cx="2682856" cy="921479"/>
          </a:xfrm>
        </p:grpSpPr>
        <p:grpSp>
          <p:nvGrpSpPr>
            <p:cNvPr id="347" name="Google Shape;347;p10" title="Milestone Text"/>
            <p:cNvGrpSpPr/>
            <p:nvPr/>
          </p:nvGrpSpPr>
          <p:grpSpPr>
            <a:xfrm>
              <a:off x="1078798" y="4027988"/>
              <a:ext cx="1969024" cy="727511"/>
              <a:chOff x="1510891" y="3741332"/>
              <a:chExt cx="1969024" cy="727511"/>
            </a:xfrm>
          </p:grpSpPr>
          <p:sp>
            <p:nvSpPr>
              <p:cNvPr id="348" name="Google Shape;348;p10"/>
              <p:cNvSpPr txBox="1"/>
              <p:nvPr/>
            </p:nvSpPr>
            <p:spPr>
              <a:xfrm>
                <a:off x="1510891" y="3741332"/>
                <a:ext cx="1969024" cy="3351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D8D8D8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MILESTONE</a:t>
                </a:r>
                <a:endParaRPr/>
              </a:p>
            </p:txBody>
          </p:sp>
          <p:sp>
            <p:nvSpPr>
              <p:cNvPr id="349" name="Google Shape;349;p10"/>
              <p:cNvSpPr txBox="1"/>
              <p:nvPr/>
            </p:nvSpPr>
            <p:spPr>
              <a:xfrm>
                <a:off x="1510891" y="4049787"/>
                <a:ext cx="1736545" cy="180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>
                    <a:solidFill>
                      <a:srgbClr val="F0CDA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Design Delivery</a:t>
                </a:r>
                <a:endParaRPr/>
              </a:p>
            </p:txBody>
          </p:sp>
          <p:sp>
            <p:nvSpPr>
              <p:cNvPr id="350" name="Google Shape;350;p10"/>
              <p:cNvSpPr txBox="1"/>
              <p:nvPr/>
            </p:nvSpPr>
            <p:spPr>
              <a:xfrm>
                <a:off x="1510893" y="4233106"/>
                <a:ext cx="1294781" cy="235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rgbClr val="D8D8D8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endParaRPr/>
              </a:p>
            </p:txBody>
          </p:sp>
        </p:grpSp>
        <p:sp>
          <p:nvSpPr>
            <p:cNvPr id="351" name="Google Shape;351;p10" title="Milestone Graphic"/>
            <p:cNvSpPr/>
            <p:nvPr/>
          </p:nvSpPr>
          <p:spPr>
            <a:xfrm>
              <a:off x="1084884" y="4714388"/>
              <a:ext cx="1578926" cy="16921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352" name="Google Shape;352;p10" title="Milestone Flag"/>
            <p:cNvPicPr preferRelativeResize="0"/>
            <p:nvPr/>
          </p:nvPicPr>
          <p:blipFill rotWithShape="1">
            <a:blip r:embed="rId4">
              <a:alphaModFix/>
            </a:blip>
            <a:srcRect l="33525" t="18748" r="17128" b="44918"/>
            <a:stretch/>
          </p:blipFill>
          <p:spPr>
            <a:xfrm flipH="1">
              <a:off x="364966" y="3962124"/>
              <a:ext cx="655053" cy="4223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10"/>
            <p:cNvSpPr/>
            <p:nvPr/>
          </p:nvSpPr>
          <p:spPr>
            <a:xfrm>
              <a:off x="577622" y="4054460"/>
              <a:ext cx="451298" cy="234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rgbClr val="D8D8D8"/>
                  </a:solidFill>
                  <a:latin typeface="Open Sans"/>
                  <a:ea typeface="Open Sans"/>
                  <a:cs typeface="Open Sans"/>
                  <a:sym typeface="Open Sans"/>
                </a:rPr>
                <a:t>01</a:t>
              </a:r>
              <a:endParaRPr/>
            </a:p>
          </p:txBody>
        </p:sp>
      </p:grpSp>
      <p:cxnSp>
        <p:nvCxnSpPr>
          <p:cNvPr id="354" name="Google Shape;354;p10" title="callout lines"/>
          <p:cNvCxnSpPr/>
          <p:nvPr/>
        </p:nvCxnSpPr>
        <p:spPr>
          <a:xfrm>
            <a:off x="3115034" y="2746003"/>
            <a:ext cx="38442" cy="2415023"/>
          </a:xfrm>
          <a:prstGeom prst="straightConnector1">
            <a:avLst/>
          </a:prstGeom>
          <a:noFill/>
          <a:ln w="9525" cap="flat" cmpd="sng">
            <a:solidFill>
              <a:srgbClr val="BFBFBF">
                <a:alpha val="20000"/>
              </a:srgbClr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355" name="Google Shape;355;p10" title="Milestone"/>
          <p:cNvGrpSpPr/>
          <p:nvPr/>
        </p:nvGrpSpPr>
        <p:grpSpPr>
          <a:xfrm>
            <a:off x="2669059" y="2448723"/>
            <a:ext cx="2267877" cy="822984"/>
            <a:chOff x="3047824" y="3575569"/>
            <a:chExt cx="2744131" cy="943020"/>
          </a:xfrm>
        </p:grpSpPr>
        <p:grpSp>
          <p:nvGrpSpPr>
            <p:cNvPr id="356" name="Google Shape;356;p10" title="Milestone Text"/>
            <p:cNvGrpSpPr/>
            <p:nvPr/>
          </p:nvGrpSpPr>
          <p:grpSpPr>
            <a:xfrm>
              <a:off x="3674982" y="3648568"/>
              <a:ext cx="2116973" cy="727511"/>
              <a:chOff x="2110555" y="2162177"/>
              <a:chExt cx="2116973" cy="727511"/>
            </a:xfrm>
          </p:grpSpPr>
          <p:sp>
            <p:nvSpPr>
              <p:cNvPr id="357" name="Google Shape;357;p10"/>
              <p:cNvSpPr txBox="1"/>
              <p:nvPr/>
            </p:nvSpPr>
            <p:spPr>
              <a:xfrm>
                <a:off x="2110555" y="2162177"/>
                <a:ext cx="2008437" cy="317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D8D8D8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MILESTONE</a:t>
                </a:r>
                <a:endParaRPr/>
              </a:p>
            </p:txBody>
          </p:sp>
          <p:sp>
            <p:nvSpPr>
              <p:cNvPr id="358" name="Google Shape;358;p10"/>
              <p:cNvSpPr txBox="1"/>
              <p:nvPr/>
            </p:nvSpPr>
            <p:spPr>
              <a:xfrm>
                <a:off x="2110555" y="2470633"/>
                <a:ext cx="2116973" cy="176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>
                    <a:solidFill>
                      <a:srgbClr val="F0CDA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HW Implementation</a:t>
                </a:r>
                <a:endParaRPr/>
              </a:p>
            </p:txBody>
          </p:sp>
          <p:sp>
            <p:nvSpPr>
              <p:cNvPr id="359" name="Google Shape;359;p10"/>
              <p:cNvSpPr txBox="1"/>
              <p:nvPr/>
            </p:nvSpPr>
            <p:spPr>
              <a:xfrm>
                <a:off x="2110556" y="2653951"/>
                <a:ext cx="1294781" cy="235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D8D8D8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360" name="Google Shape;360;p10" title="Milestone Graphic"/>
            <p:cNvSpPr/>
            <p:nvPr/>
          </p:nvSpPr>
          <p:spPr>
            <a:xfrm>
              <a:off x="3622443" y="4350971"/>
              <a:ext cx="1234441" cy="16761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361" name="Google Shape;361;p10" title="Milestone Flag"/>
            <p:cNvPicPr preferRelativeResize="0"/>
            <p:nvPr/>
          </p:nvPicPr>
          <p:blipFill rotWithShape="1">
            <a:blip r:embed="rId4">
              <a:alphaModFix/>
            </a:blip>
            <a:srcRect l="33525" t="18748" r="17128" b="44918"/>
            <a:stretch/>
          </p:blipFill>
          <p:spPr>
            <a:xfrm flipH="1">
              <a:off x="3047824" y="3575569"/>
              <a:ext cx="573660" cy="4223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10"/>
            <p:cNvSpPr/>
            <p:nvPr/>
          </p:nvSpPr>
          <p:spPr>
            <a:xfrm>
              <a:off x="3284735" y="3667905"/>
              <a:ext cx="347582" cy="229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rgbClr val="D8D8D8"/>
                  </a:solidFill>
                  <a:latin typeface="Open Sans"/>
                  <a:ea typeface="Open Sans"/>
                  <a:cs typeface="Open Sans"/>
                  <a:sym typeface="Open Sans"/>
                </a:rPr>
                <a:t>02</a:t>
              </a:r>
              <a:endParaRPr/>
            </a:p>
          </p:txBody>
        </p:sp>
      </p:grpSp>
      <p:cxnSp>
        <p:nvCxnSpPr>
          <p:cNvPr id="363" name="Google Shape;363;p10" title="callout lines"/>
          <p:cNvCxnSpPr/>
          <p:nvPr/>
        </p:nvCxnSpPr>
        <p:spPr>
          <a:xfrm>
            <a:off x="5276982" y="2529306"/>
            <a:ext cx="4976" cy="2480479"/>
          </a:xfrm>
          <a:prstGeom prst="straightConnector1">
            <a:avLst/>
          </a:prstGeom>
          <a:noFill/>
          <a:ln w="9525" cap="flat" cmpd="sng">
            <a:solidFill>
              <a:srgbClr val="BFBFBF">
                <a:alpha val="20000"/>
              </a:srgbClr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364" name="Google Shape;364;p10" title="Milestone"/>
          <p:cNvGrpSpPr/>
          <p:nvPr/>
        </p:nvGrpSpPr>
        <p:grpSpPr>
          <a:xfrm>
            <a:off x="4817650" y="2024521"/>
            <a:ext cx="2101473" cy="765041"/>
            <a:chOff x="5653543" y="3048963"/>
            <a:chExt cx="2542782" cy="925700"/>
          </a:xfrm>
        </p:grpSpPr>
        <p:grpSp>
          <p:nvGrpSpPr>
            <p:cNvPr id="365" name="Google Shape;365;p10" title="Milestone Text"/>
            <p:cNvGrpSpPr/>
            <p:nvPr/>
          </p:nvGrpSpPr>
          <p:grpSpPr>
            <a:xfrm>
              <a:off x="6280625" y="3108996"/>
              <a:ext cx="1915700" cy="727510"/>
              <a:chOff x="2110553" y="2162177"/>
              <a:chExt cx="1915700" cy="727510"/>
            </a:xfrm>
          </p:grpSpPr>
          <p:sp>
            <p:nvSpPr>
              <p:cNvPr id="366" name="Google Shape;366;p10"/>
              <p:cNvSpPr txBox="1"/>
              <p:nvPr/>
            </p:nvSpPr>
            <p:spPr>
              <a:xfrm>
                <a:off x="2110554" y="2162177"/>
                <a:ext cx="1915699" cy="3351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D8D8D8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MILESTONE</a:t>
                </a:r>
                <a:endParaRPr/>
              </a:p>
            </p:txBody>
          </p:sp>
          <p:sp>
            <p:nvSpPr>
              <p:cNvPr id="367" name="Google Shape;367;p10"/>
              <p:cNvSpPr txBox="1"/>
              <p:nvPr/>
            </p:nvSpPr>
            <p:spPr>
              <a:xfrm>
                <a:off x="2110553" y="2470633"/>
                <a:ext cx="1868250" cy="372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>
                    <a:solidFill>
                      <a:srgbClr val="F0CDA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Cloud Data Visualization  </a:t>
                </a:r>
                <a:endParaRPr/>
              </a:p>
            </p:txBody>
          </p:sp>
          <p:sp>
            <p:nvSpPr>
              <p:cNvPr id="368" name="Google Shape;368;p10"/>
              <p:cNvSpPr txBox="1"/>
              <p:nvPr/>
            </p:nvSpPr>
            <p:spPr>
              <a:xfrm>
                <a:off x="2110556" y="2653950"/>
                <a:ext cx="1294781" cy="235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D8D8D8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369" name="Google Shape;369;p10" title="Milestone Graphic"/>
            <p:cNvSpPr/>
            <p:nvPr/>
          </p:nvSpPr>
          <p:spPr>
            <a:xfrm>
              <a:off x="6238087" y="3802310"/>
              <a:ext cx="1928085" cy="17235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370" name="Google Shape;370;p10" title="Milestone Flag"/>
            <p:cNvPicPr preferRelativeResize="0"/>
            <p:nvPr/>
          </p:nvPicPr>
          <p:blipFill rotWithShape="1">
            <a:blip r:embed="rId4">
              <a:alphaModFix/>
            </a:blip>
            <a:srcRect l="33525" t="18748" r="17128" b="44918"/>
            <a:stretch/>
          </p:blipFill>
          <p:spPr>
            <a:xfrm flipH="1">
              <a:off x="5653543" y="3048963"/>
              <a:ext cx="573660" cy="4223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10"/>
            <p:cNvSpPr/>
            <p:nvPr/>
          </p:nvSpPr>
          <p:spPr>
            <a:xfrm>
              <a:off x="5890454" y="3141299"/>
              <a:ext cx="347582" cy="242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rgbClr val="D8D8D8"/>
                  </a:solidFill>
                  <a:latin typeface="Open Sans"/>
                  <a:ea typeface="Open Sans"/>
                  <a:cs typeface="Open Sans"/>
                  <a:sym typeface="Open Sans"/>
                </a:rPr>
                <a:t>03</a:t>
              </a:r>
              <a:endParaRPr/>
            </a:p>
          </p:txBody>
        </p:sp>
      </p:grpSp>
      <p:grpSp>
        <p:nvGrpSpPr>
          <p:cNvPr id="372" name="Google Shape;372;p10" title="Milestone"/>
          <p:cNvGrpSpPr/>
          <p:nvPr/>
        </p:nvGrpSpPr>
        <p:grpSpPr>
          <a:xfrm>
            <a:off x="7423575" y="644989"/>
            <a:ext cx="2517446" cy="669639"/>
            <a:chOff x="9514670" y="2137867"/>
            <a:chExt cx="2583588" cy="810263"/>
          </a:xfrm>
        </p:grpSpPr>
        <p:sp>
          <p:nvSpPr>
            <p:cNvPr id="373" name="Google Shape;373;p10"/>
            <p:cNvSpPr txBox="1"/>
            <p:nvPr/>
          </p:nvSpPr>
          <p:spPr>
            <a:xfrm>
              <a:off x="10148125" y="2200631"/>
              <a:ext cx="1950133" cy="3351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MILESTONE</a:t>
              </a:r>
              <a:endParaRPr/>
            </a:p>
          </p:txBody>
        </p:sp>
        <p:sp>
          <p:nvSpPr>
            <p:cNvPr id="374" name="Google Shape;374;p10"/>
            <p:cNvSpPr txBox="1"/>
            <p:nvPr/>
          </p:nvSpPr>
          <p:spPr>
            <a:xfrm>
              <a:off x="10148125" y="2509087"/>
              <a:ext cx="1950131" cy="372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rgbClr val="F0CDA1"/>
                  </a:solidFill>
                  <a:latin typeface="Open Sans"/>
                  <a:ea typeface="Open Sans"/>
                  <a:cs typeface="Open Sans"/>
                  <a:sym typeface="Open Sans"/>
                </a:rPr>
                <a:t>System ON-AIR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rgbClr val="F0CDA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5" name="Google Shape;375;p10" title="Milestone Graphic"/>
            <p:cNvSpPr/>
            <p:nvPr/>
          </p:nvSpPr>
          <p:spPr>
            <a:xfrm>
              <a:off x="10081556" y="2796420"/>
              <a:ext cx="1988818" cy="15171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376" name="Google Shape;376;p10" title="Milestone Flag"/>
            <p:cNvPicPr preferRelativeResize="0"/>
            <p:nvPr/>
          </p:nvPicPr>
          <p:blipFill rotWithShape="1">
            <a:blip r:embed="rId5">
              <a:alphaModFix/>
            </a:blip>
            <a:srcRect l="33525" t="18748" r="17128" b="44918"/>
            <a:stretch/>
          </p:blipFill>
          <p:spPr>
            <a:xfrm flipH="1">
              <a:off x="9514670" y="2137867"/>
              <a:ext cx="573660" cy="4223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10"/>
            <p:cNvSpPr/>
            <p:nvPr/>
          </p:nvSpPr>
          <p:spPr>
            <a:xfrm>
              <a:off x="9752890" y="2230203"/>
              <a:ext cx="344966" cy="242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rgbClr val="D8D8D8"/>
                  </a:solidFill>
                  <a:latin typeface="Open Sans"/>
                  <a:ea typeface="Open Sans"/>
                  <a:cs typeface="Open Sans"/>
                  <a:sym typeface="Open Sans"/>
                </a:rPr>
                <a:t>05</a:t>
              </a:r>
              <a:endParaRPr/>
            </a:p>
          </p:txBody>
        </p:sp>
      </p:grpSp>
      <p:cxnSp>
        <p:nvCxnSpPr>
          <p:cNvPr id="378" name="Google Shape;378;p10" descr="Time line"/>
          <p:cNvCxnSpPr/>
          <p:nvPr/>
        </p:nvCxnSpPr>
        <p:spPr>
          <a:xfrm rot="10800000">
            <a:off x="2113823" y="5297160"/>
            <a:ext cx="8622102" cy="0"/>
          </a:xfrm>
          <a:prstGeom prst="straightConnector1">
            <a:avLst/>
          </a:prstGeom>
          <a:noFill/>
          <a:ln w="15875" cap="flat" cmpd="sng">
            <a:solidFill>
              <a:schemeClr val="l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79" name="Google Shape;379;p10" descr="Year 1"/>
          <p:cNvGrpSpPr/>
          <p:nvPr/>
        </p:nvGrpSpPr>
        <p:grpSpPr>
          <a:xfrm>
            <a:off x="1855855" y="4976812"/>
            <a:ext cx="2327123" cy="884336"/>
            <a:chOff x="904696" y="5778006"/>
            <a:chExt cx="2815819" cy="1070047"/>
          </a:xfrm>
        </p:grpSpPr>
        <p:sp>
          <p:nvSpPr>
            <p:cNvPr id="380" name="Google Shape;380;p10"/>
            <p:cNvSpPr/>
            <p:nvPr/>
          </p:nvSpPr>
          <p:spPr>
            <a:xfrm>
              <a:off x="3004439" y="6037620"/>
              <a:ext cx="256014" cy="256014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1" name="Google Shape;381;p10"/>
            <p:cNvSpPr/>
            <p:nvPr/>
          </p:nvSpPr>
          <p:spPr>
            <a:xfrm>
              <a:off x="2346810" y="6037620"/>
              <a:ext cx="256014" cy="256014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2" name="Google Shape;382;p10"/>
            <p:cNvSpPr/>
            <p:nvPr/>
          </p:nvSpPr>
          <p:spPr>
            <a:xfrm>
              <a:off x="1702547" y="6037620"/>
              <a:ext cx="256014" cy="256014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1056583" y="6037620"/>
              <a:ext cx="256014" cy="256014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84" name="Google Shape;384;p10" title="q lines"/>
            <p:cNvCxnSpPr/>
            <p:nvPr/>
          </p:nvCxnSpPr>
          <p:spPr>
            <a:xfrm>
              <a:off x="2475056" y="5778006"/>
              <a:ext cx="0" cy="16547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" name="Google Shape;385;p10" title="q lines"/>
            <p:cNvCxnSpPr/>
            <p:nvPr/>
          </p:nvCxnSpPr>
          <p:spPr>
            <a:xfrm>
              <a:off x="3122338" y="5778006"/>
              <a:ext cx="0" cy="16547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86" name="Google Shape;386;p10"/>
            <p:cNvSpPr txBox="1"/>
            <p:nvPr/>
          </p:nvSpPr>
          <p:spPr>
            <a:xfrm>
              <a:off x="904696" y="6612316"/>
              <a:ext cx="817135" cy="235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rgbClr val="BFBFBF"/>
                  </a:solidFill>
                  <a:latin typeface="Open Sans"/>
                  <a:ea typeface="Open Sans"/>
                  <a:cs typeface="Open Sans"/>
                  <a:sym typeface="Open Sans"/>
                </a:rPr>
                <a:t>Month1</a:t>
              </a:r>
              <a:endParaRPr/>
            </a:p>
          </p:txBody>
        </p:sp>
        <p:cxnSp>
          <p:nvCxnSpPr>
            <p:cNvPr id="387" name="Google Shape;387;p10" title="q lines"/>
            <p:cNvCxnSpPr/>
            <p:nvPr/>
          </p:nvCxnSpPr>
          <p:spPr>
            <a:xfrm>
              <a:off x="1827774" y="5778006"/>
              <a:ext cx="0" cy="16547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88" name="Google Shape;388;p10" title="Year Bar"/>
            <p:cNvSpPr/>
            <p:nvPr/>
          </p:nvSpPr>
          <p:spPr>
            <a:xfrm>
              <a:off x="1147186" y="6381273"/>
              <a:ext cx="2573329" cy="16485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9" name="Google Shape;389;p10"/>
            <p:cNvSpPr txBox="1"/>
            <p:nvPr/>
          </p:nvSpPr>
          <p:spPr>
            <a:xfrm>
              <a:off x="1074381" y="6102356"/>
              <a:ext cx="216000" cy="1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W1</a:t>
              </a:r>
              <a:endParaRPr sz="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0" name="Google Shape;390;p10"/>
            <p:cNvSpPr txBox="1"/>
            <p:nvPr/>
          </p:nvSpPr>
          <p:spPr>
            <a:xfrm>
              <a:off x="1721831" y="6102356"/>
              <a:ext cx="216000" cy="1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W2</a:t>
              </a:r>
              <a:endParaRPr sz="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1" name="Google Shape;391;p10"/>
            <p:cNvSpPr txBox="1"/>
            <p:nvPr/>
          </p:nvSpPr>
          <p:spPr>
            <a:xfrm>
              <a:off x="2369281" y="6102356"/>
              <a:ext cx="216000" cy="1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W3</a:t>
              </a:r>
              <a:endParaRPr sz="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2" name="Google Shape;392;p10"/>
            <p:cNvSpPr txBox="1"/>
            <p:nvPr/>
          </p:nvSpPr>
          <p:spPr>
            <a:xfrm>
              <a:off x="3016731" y="6102356"/>
              <a:ext cx="216000" cy="1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W4</a:t>
              </a:r>
              <a:endParaRPr sz="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93" name="Google Shape;393;p10" title="q lines"/>
            <p:cNvCxnSpPr/>
            <p:nvPr/>
          </p:nvCxnSpPr>
          <p:spPr>
            <a:xfrm>
              <a:off x="1180492" y="5778006"/>
              <a:ext cx="0" cy="16547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94" name="Google Shape;394;p10" descr="Year 2"/>
          <p:cNvGrpSpPr/>
          <p:nvPr/>
        </p:nvGrpSpPr>
        <p:grpSpPr>
          <a:xfrm>
            <a:off x="3997091" y="4976812"/>
            <a:ext cx="2337864" cy="886145"/>
            <a:chOff x="3495592" y="5778006"/>
            <a:chExt cx="2828816" cy="1072235"/>
          </a:xfrm>
        </p:grpSpPr>
        <p:sp>
          <p:nvSpPr>
            <p:cNvPr id="395" name="Google Shape;395;p10"/>
            <p:cNvSpPr/>
            <p:nvPr/>
          </p:nvSpPr>
          <p:spPr>
            <a:xfrm>
              <a:off x="5585704" y="6037620"/>
              <a:ext cx="256014" cy="256014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4936679" y="6037620"/>
              <a:ext cx="256014" cy="256014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4300157" y="6037620"/>
              <a:ext cx="256014" cy="256014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3642967" y="6037620"/>
              <a:ext cx="256014" cy="256014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99" name="Google Shape;399;p10" title="q lines"/>
            <p:cNvCxnSpPr/>
            <p:nvPr/>
          </p:nvCxnSpPr>
          <p:spPr>
            <a:xfrm>
              <a:off x="4416902" y="5778006"/>
              <a:ext cx="0" cy="165471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0" name="Google Shape;400;p10" title="q lines"/>
            <p:cNvCxnSpPr/>
            <p:nvPr/>
          </p:nvCxnSpPr>
          <p:spPr>
            <a:xfrm>
              <a:off x="5064184" y="5778006"/>
              <a:ext cx="0" cy="165471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1" name="Google Shape;401;p10" title="q lines"/>
            <p:cNvCxnSpPr/>
            <p:nvPr/>
          </p:nvCxnSpPr>
          <p:spPr>
            <a:xfrm>
              <a:off x="5711466" y="5778006"/>
              <a:ext cx="0" cy="165471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02" name="Google Shape;402;p10"/>
            <p:cNvSpPr txBox="1"/>
            <p:nvPr/>
          </p:nvSpPr>
          <p:spPr>
            <a:xfrm>
              <a:off x="3495592" y="6614504"/>
              <a:ext cx="816039" cy="235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rgbClr val="BFBFBF"/>
                  </a:solidFill>
                  <a:latin typeface="Open Sans"/>
                  <a:ea typeface="Open Sans"/>
                  <a:cs typeface="Open Sans"/>
                  <a:sym typeface="Open Sans"/>
                </a:rPr>
                <a:t>Month2</a:t>
              </a:r>
              <a:endParaRPr/>
            </a:p>
          </p:txBody>
        </p:sp>
        <p:sp>
          <p:nvSpPr>
            <p:cNvPr id="403" name="Google Shape;403;p10" title="Year Bar"/>
            <p:cNvSpPr/>
            <p:nvPr/>
          </p:nvSpPr>
          <p:spPr>
            <a:xfrm>
              <a:off x="3751079" y="6381864"/>
              <a:ext cx="2573329" cy="16485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4" name="Google Shape;404;p10"/>
            <p:cNvSpPr txBox="1"/>
            <p:nvPr/>
          </p:nvSpPr>
          <p:spPr>
            <a:xfrm>
              <a:off x="3664181" y="6102356"/>
              <a:ext cx="216000" cy="1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W1</a:t>
              </a:r>
              <a:endParaRPr sz="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10"/>
            <p:cNvSpPr txBox="1"/>
            <p:nvPr/>
          </p:nvSpPr>
          <p:spPr>
            <a:xfrm>
              <a:off x="4311631" y="6102356"/>
              <a:ext cx="216000" cy="1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W2</a:t>
              </a:r>
              <a:endParaRPr sz="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6" name="Google Shape;406;p10"/>
            <p:cNvSpPr txBox="1"/>
            <p:nvPr/>
          </p:nvSpPr>
          <p:spPr>
            <a:xfrm>
              <a:off x="4959081" y="6102356"/>
              <a:ext cx="216000" cy="1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W3</a:t>
              </a:r>
              <a:endParaRPr sz="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7" name="Google Shape;407;p10"/>
            <p:cNvSpPr txBox="1"/>
            <p:nvPr/>
          </p:nvSpPr>
          <p:spPr>
            <a:xfrm>
              <a:off x="5606531" y="6102356"/>
              <a:ext cx="216000" cy="1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W4</a:t>
              </a:r>
              <a:endParaRPr sz="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08" name="Google Shape;408;p10" title="q lines"/>
            <p:cNvCxnSpPr/>
            <p:nvPr/>
          </p:nvCxnSpPr>
          <p:spPr>
            <a:xfrm>
              <a:off x="3769620" y="5778006"/>
              <a:ext cx="0" cy="165471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9" name="Google Shape;409;p10" descr="Year 3&#10;"/>
          <p:cNvGrpSpPr/>
          <p:nvPr/>
        </p:nvGrpSpPr>
        <p:grpSpPr>
          <a:xfrm>
            <a:off x="6129764" y="4968416"/>
            <a:ext cx="2357170" cy="885583"/>
            <a:chOff x="6076126" y="5778006"/>
            <a:chExt cx="2852176" cy="1071556"/>
          </a:xfrm>
        </p:grpSpPr>
        <p:sp>
          <p:nvSpPr>
            <p:cNvPr id="410" name="Google Shape;410;p10"/>
            <p:cNvSpPr/>
            <p:nvPr/>
          </p:nvSpPr>
          <p:spPr>
            <a:xfrm>
              <a:off x="8186738" y="6037620"/>
              <a:ext cx="256014" cy="256014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7533921" y="6037620"/>
              <a:ext cx="256014" cy="256014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2" name="Google Shape;412;p10"/>
            <p:cNvSpPr/>
            <p:nvPr/>
          </p:nvSpPr>
          <p:spPr>
            <a:xfrm>
              <a:off x="6882642" y="6037620"/>
              <a:ext cx="256014" cy="256014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3" name="Google Shape;413;p10"/>
            <p:cNvSpPr/>
            <p:nvPr/>
          </p:nvSpPr>
          <p:spPr>
            <a:xfrm>
              <a:off x="6231556" y="6037620"/>
              <a:ext cx="256014" cy="256014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14" name="Google Shape;414;p10" title="q lines"/>
            <p:cNvCxnSpPr/>
            <p:nvPr/>
          </p:nvCxnSpPr>
          <p:spPr>
            <a:xfrm>
              <a:off x="8300594" y="5778006"/>
              <a:ext cx="0" cy="165471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15" name="Google Shape;415;p10"/>
            <p:cNvSpPr txBox="1"/>
            <p:nvPr/>
          </p:nvSpPr>
          <p:spPr>
            <a:xfrm>
              <a:off x="6076126" y="6613825"/>
              <a:ext cx="569010" cy="235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rgbClr val="BFBFBF"/>
                  </a:solidFill>
                  <a:latin typeface="Open Sans"/>
                  <a:ea typeface="Open Sans"/>
                  <a:cs typeface="Open Sans"/>
                  <a:sym typeface="Open Sans"/>
                </a:rPr>
                <a:t>Month3</a:t>
              </a:r>
              <a:endParaRPr/>
            </a:p>
          </p:txBody>
        </p:sp>
        <p:cxnSp>
          <p:nvCxnSpPr>
            <p:cNvPr id="416" name="Google Shape;416;p10" title="q lines"/>
            <p:cNvCxnSpPr/>
            <p:nvPr/>
          </p:nvCxnSpPr>
          <p:spPr>
            <a:xfrm>
              <a:off x="7006030" y="5778006"/>
              <a:ext cx="0" cy="165471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17" name="Google Shape;417;p10" title="Year Bar"/>
            <p:cNvSpPr/>
            <p:nvPr/>
          </p:nvSpPr>
          <p:spPr>
            <a:xfrm>
              <a:off x="6354973" y="6392493"/>
              <a:ext cx="2573329" cy="16485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8" name="Google Shape;418;p10"/>
            <p:cNvSpPr txBox="1"/>
            <p:nvPr/>
          </p:nvSpPr>
          <p:spPr>
            <a:xfrm>
              <a:off x="6253981" y="6102356"/>
              <a:ext cx="216000" cy="1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W1</a:t>
              </a:r>
              <a:endParaRPr sz="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9" name="Google Shape;419;p10"/>
            <p:cNvSpPr txBox="1"/>
            <p:nvPr/>
          </p:nvSpPr>
          <p:spPr>
            <a:xfrm>
              <a:off x="6901431" y="6102356"/>
              <a:ext cx="216000" cy="1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W2</a:t>
              </a:r>
              <a:endParaRPr sz="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0" name="Google Shape;420;p10"/>
            <p:cNvSpPr txBox="1"/>
            <p:nvPr/>
          </p:nvSpPr>
          <p:spPr>
            <a:xfrm>
              <a:off x="7548881" y="6102356"/>
              <a:ext cx="216000" cy="1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W3</a:t>
              </a:r>
              <a:endParaRPr sz="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1" name="Google Shape;421;p10"/>
            <p:cNvSpPr txBox="1"/>
            <p:nvPr/>
          </p:nvSpPr>
          <p:spPr>
            <a:xfrm>
              <a:off x="8196331" y="6102356"/>
              <a:ext cx="216000" cy="1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W4</a:t>
              </a:r>
              <a:endParaRPr sz="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22" name="Google Shape;422;p10" title="q lines"/>
            <p:cNvCxnSpPr/>
            <p:nvPr/>
          </p:nvCxnSpPr>
          <p:spPr>
            <a:xfrm>
              <a:off x="6358748" y="5778006"/>
              <a:ext cx="0" cy="165471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3" name="Google Shape;423;p10" title="q lines"/>
            <p:cNvCxnSpPr/>
            <p:nvPr/>
          </p:nvCxnSpPr>
          <p:spPr>
            <a:xfrm>
              <a:off x="7653312" y="5778006"/>
              <a:ext cx="0" cy="165471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24" name="Google Shape;424;p10" descr="Year 4"/>
          <p:cNvGrpSpPr/>
          <p:nvPr/>
        </p:nvGrpSpPr>
        <p:grpSpPr>
          <a:xfrm>
            <a:off x="8269903" y="4976812"/>
            <a:ext cx="2369009" cy="885583"/>
            <a:chOff x="8665694" y="5778006"/>
            <a:chExt cx="2866501" cy="1071556"/>
          </a:xfrm>
        </p:grpSpPr>
        <p:sp>
          <p:nvSpPr>
            <p:cNvPr id="425" name="Google Shape;425;p10"/>
            <p:cNvSpPr/>
            <p:nvPr/>
          </p:nvSpPr>
          <p:spPr>
            <a:xfrm>
              <a:off x="10773302" y="6037620"/>
              <a:ext cx="256014" cy="256014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10122723" y="6037620"/>
              <a:ext cx="256014" cy="256014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7" name="Google Shape;427;p10"/>
            <p:cNvSpPr/>
            <p:nvPr/>
          </p:nvSpPr>
          <p:spPr>
            <a:xfrm>
              <a:off x="9475478" y="6037620"/>
              <a:ext cx="256014" cy="256014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8822434" y="6037620"/>
              <a:ext cx="256014" cy="256014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" name="Google Shape;429;p10"/>
            <p:cNvSpPr txBox="1"/>
            <p:nvPr/>
          </p:nvSpPr>
          <p:spPr>
            <a:xfrm>
              <a:off x="8665694" y="6613825"/>
              <a:ext cx="569010" cy="235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rgbClr val="BFBFBF"/>
                  </a:solidFill>
                  <a:latin typeface="Open Sans"/>
                  <a:ea typeface="Open Sans"/>
                  <a:cs typeface="Open Sans"/>
                  <a:sym typeface="Open Sans"/>
                </a:rPr>
                <a:t>Month4</a:t>
              </a:r>
              <a:endParaRPr/>
            </a:p>
          </p:txBody>
        </p:sp>
        <p:cxnSp>
          <p:nvCxnSpPr>
            <p:cNvPr id="430" name="Google Shape;430;p10" title="q lines"/>
            <p:cNvCxnSpPr/>
            <p:nvPr/>
          </p:nvCxnSpPr>
          <p:spPr>
            <a:xfrm>
              <a:off x="10889715" y="5778006"/>
              <a:ext cx="0" cy="165471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1" name="Google Shape;431;p10" title="q lines"/>
            <p:cNvCxnSpPr/>
            <p:nvPr/>
          </p:nvCxnSpPr>
          <p:spPr>
            <a:xfrm>
              <a:off x="9595158" y="5778006"/>
              <a:ext cx="0" cy="165471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32" name="Google Shape;432;p10" title="Year Bar"/>
            <p:cNvSpPr/>
            <p:nvPr/>
          </p:nvSpPr>
          <p:spPr>
            <a:xfrm>
              <a:off x="8958866" y="6387322"/>
              <a:ext cx="2573329" cy="16485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3" name="Google Shape;433;p10"/>
            <p:cNvSpPr txBox="1"/>
            <p:nvPr/>
          </p:nvSpPr>
          <p:spPr>
            <a:xfrm>
              <a:off x="8843781" y="6102356"/>
              <a:ext cx="216000" cy="1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W1</a:t>
              </a:r>
              <a:endParaRPr sz="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4" name="Google Shape;434;p10"/>
            <p:cNvSpPr txBox="1"/>
            <p:nvPr/>
          </p:nvSpPr>
          <p:spPr>
            <a:xfrm>
              <a:off x="9491231" y="6102356"/>
              <a:ext cx="216000" cy="1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W2</a:t>
              </a:r>
              <a:endParaRPr sz="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5" name="Google Shape;435;p10"/>
            <p:cNvSpPr txBox="1"/>
            <p:nvPr/>
          </p:nvSpPr>
          <p:spPr>
            <a:xfrm>
              <a:off x="10138681" y="6102356"/>
              <a:ext cx="216000" cy="1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W3</a:t>
              </a:r>
              <a:endParaRPr sz="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6" name="Google Shape;436;p10"/>
            <p:cNvSpPr txBox="1"/>
            <p:nvPr/>
          </p:nvSpPr>
          <p:spPr>
            <a:xfrm>
              <a:off x="10786131" y="6102356"/>
              <a:ext cx="216000" cy="1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W4</a:t>
              </a:r>
              <a:endParaRPr sz="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37" name="Google Shape;437;p10" title="q lines"/>
            <p:cNvCxnSpPr/>
            <p:nvPr/>
          </p:nvCxnSpPr>
          <p:spPr>
            <a:xfrm>
              <a:off x="8947876" y="5778006"/>
              <a:ext cx="0" cy="165471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8" name="Google Shape;438;p10" title="q lines"/>
            <p:cNvCxnSpPr/>
            <p:nvPr/>
          </p:nvCxnSpPr>
          <p:spPr>
            <a:xfrm>
              <a:off x="10242440" y="5778006"/>
              <a:ext cx="0" cy="165471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39" name="Google Shape;439;p10" descr="Icon Checked"/>
          <p:cNvSpPr/>
          <p:nvPr/>
        </p:nvSpPr>
        <p:spPr>
          <a:xfrm>
            <a:off x="3679706" y="2829899"/>
            <a:ext cx="80876" cy="57790"/>
          </a:xfrm>
          <a:custGeom>
            <a:avLst/>
            <a:gdLst/>
            <a:ahLst/>
            <a:cxnLst/>
            <a:rect l="l" t="t" r="r" b="b"/>
            <a:pathLst>
              <a:path w="80875" h="57790" extrusionOk="0">
                <a:moveTo>
                  <a:pt x="14599" y="28932"/>
                </a:moveTo>
                <a:cubicBezTo>
                  <a:pt x="11949" y="26553"/>
                  <a:pt x="6887" y="26046"/>
                  <a:pt x="3291" y="27799"/>
                </a:cubicBezTo>
                <a:cubicBezTo>
                  <a:pt x="-305" y="29552"/>
                  <a:pt x="-1073" y="32901"/>
                  <a:pt x="1577" y="35281"/>
                </a:cubicBezTo>
                <a:lnTo>
                  <a:pt x="24222" y="55614"/>
                </a:lnTo>
                <a:cubicBezTo>
                  <a:pt x="27661" y="58702"/>
                  <a:pt x="34747" y="58464"/>
                  <a:pt x="37696" y="55162"/>
                </a:cubicBezTo>
                <a:lnTo>
                  <a:pt x="79751" y="8074"/>
                </a:lnTo>
                <a:cubicBezTo>
                  <a:pt x="82024" y="5530"/>
                  <a:pt x="80749" y="2248"/>
                  <a:pt x="76903" y="745"/>
                </a:cubicBezTo>
                <a:cubicBezTo>
                  <a:pt x="73058" y="-758"/>
                  <a:pt x="68098" y="85"/>
                  <a:pt x="65826" y="2630"/>
                </a:cubicBezTo>
                <a:lnTo>
                  <a:pt x="29991" y="42753"/>
                </a:lnTo>
                <a:lnTo>
                  <a:pt x="14599" y="289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p10" descr="Icon Checked"/>
          <p:cNvSpPr/>
          <p:nvPr/>
        </p:nvSpPr>
        <p:spPr>
          <a:xfrm>
            <a:off x="1977899" y="3949249"/>
            <a:ext cx="80876" cy="57790"/>
          </a:xfrm>
          <a:custGeom>
            <a:avLst/>
            <a:gdLst/>
            <a:ahLst/>
            <a:cxnLst/>
            <a:rect l="l" t="t" r="r" b="b"/>
            <a:pathLst>
              <a:path w="80875" h="57790" extrusionOk="0">
                <a:moveTo>
                  <a:pt x="14599" y="28932"/>
                </a:moveTo>
                <a:cubicBezTo>
                  <a:pt x="11949" y="26553"/>
                  <a:pt x="6887" y="26046"/>
                  <a:pt x="3291" y="27799"/>
                </a:cubicBezTo>
                <a:cubicBezTo>
                  <a:pt x="-305" y="29552"/>
                  <a:pt x="-1073" y="32901"/>
                  <a:pt x="1577" y="35281"/>
                </a:cubicBezTo>
                <a:lnTo>
                  <a:pt x="24222" y="55614"/>
                </a:lnTo>
                <a:cubicBezTo>
                  <a:pt x="27661" y="58702"/>
                  <a:pt x="34747" y="58464"/>
                  <a:pt x="37696" y="55162"/>
                </a:cubicBezTo>
                <a:lnTo>
                  <a:pt x="79751" y="8074"/>
                </a:lnTo>
                <a:cubicBezTo>
                  <a:pt x="82024" y="5530"/>
                  <a:pt x="80749" y="2248"/>
                  <a:pt x="76903" y="745"/>
                </a:cubicBezTo>
                <a:cubicBezTo>
                  <a:pt x="73058" y="-758"/>
                  <a:pt x="68098" y="85"/>
                  <a:pt x="65826" y="2630"/>
                </a:cubicBezTo>
                <a:lnTo>
                  <a:pt x="29991" y="42753"/>
                </a:lnTo>
                <a:lnTo>
                  <a:pt x="14599" y="289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10" title="Milestone Graphic"/>
          <p:cNvSpPr/>
          <p:nvPr/>
        </p:nvSpPr>
        <p:spPr>
          <a:xfrm>
            <a:off x="3690418" y="3768065"/>
            <a:ext cx="1596960" cy="13256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>
                  <a:alpha val="4705"/>
                </a:srgbClr>
              </a:gs>
              <a:gs pos="100000">
                <a:srgbClr val="FFFFFF">
                  <a:alpha val="2980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8D8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10"/>
          <p:cNvSpPr txBox="1"/>
          <p:nvPr/>
        </p:nvSpPr>
        <p:spPr>
          <a:xfrm>
            <a:off x="3696971" y="3521317"/>
            <a:ext cx="174956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0CDA1"/>
                </a:solidFill>
                <a:latin typeface="Open Sans"/>
                <a:ea typeface="Open Sans"/>
                <a:cs typeface="Open Sans"/>
                <a:sym typeface="Open Sans"/>
              </a:rPr>
              <a:t>Sw Develop&amp;Deployment</a:t>
            </a:r>
            <a:endParaRPr sz="1000" b="1">
              <a:solidFill>
                <a:srgbClr val="F0CD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10" descr="Icon Checked"/>
          <p:cNvSpPr/>
          <p:nvPr/>
        </p:nvSpPr>
        <p:spPr>
          <a:xfrm>
            <a:off x="7914972" y="614336"/>
            <a:ext cx="80876" cy="57790"/>
          </a:xfrm>
          <a:custGeom>
            <a:avLst/>
            <a:gdLst/>
            <a:ahLst/>
            <a:cxnLst/>
            <a:rect l="l" t="t" r="r" b="b"/>
            <a:pathLst>
              <a:path w="80875" h="57790" extrusionOk="0">
                <a:moveTo>
                  <a:pt x="14599" y="28932"/>
                </a:moveTo>
                <a:cubicBezTo>
                  <a:pt x="11949" y="26553"/>
                  <a:pt x="6887" y="26046"/>
                  <a:pt x="3291" y="27799"/>
                </a:cubicBezTo>
                <a:cubicBezTo>
                  <a:pt x="-305" y="29552"/>
                  <a:pt x="-1073" y="32901"/>
                  <a:pt x="1577" y="35281"/>
                </a:cubicBezTo>
                <a:lnTo>
                  <a:pt x="24222" y="55614"/>
                </a:lnTo>
                <a:cubicBezTo>
                  <a:pt x="27661" y="58702"/>
                  <a:pt x="34747" y="58464"/>
                  <a:pt x="37696" y="55162"/>
                </a:cubicBezTo>
                <a:lnTo>
                  <a:pt x="79751" y="8074"/>
                </a:lnTo>
                <a:cubicBezTo>
                  <a:pt x="82024" y="5530"/>
                  <a:pt x="80749" y="2248"/>
                  <a:pt x="76903" y="745"/>
                </a:cubicBezTo>
                <a:cubicBezTo>
                  <a:pt x="73058" y="-758"/>
                  <a:pt x="68098" y="85"/>
                  <a:pt x="65826" y="2630"/>
                </a:cubicBezTo>
                <a:lnTo>
                  <a:pt x="29991" y="42753"/>
                </a:lnTo>
                <a:lnTo>
                  <a:pt x="14599" y="289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44" name="Google Shape;444;p10" title="Milestone"/>
          <p:cNvGrpSpPr/>
          <p:nvPr/>
        </p:nvGrpSpPr>
        <p:grpSpPr>
          <a:xfrm>
            <a:off x="6453714" y="1455685"/>
            <a:ext cx="2101473" cy="776485"/>
            <a:chOff x="5653543" y="3048963"/>
            <a:chExt cx="2542783" cy="939547"/>
          </a:xfrm>
        </p:grpSpPr>
        <p:grpSp>
          <p:nvGrpSpPr>
            <p:cNvPr id="445" name="Google Shape;445;p10" title="Milestone Text"/>
            <p:cNvGrpSpPr/>
            <p:nvPr/>
          </p:nvGrpSpPr>
          <p:grpSpPr>
            <a:xfrm>
              <a:off x="6280626" y="3108996"/>
              <a:ext cx="1915700" cy="727510"/>
              <a:chOff x="2110554" y="2162177"/>
              <a:chExt cx="1915700" cy="727510"/>
            </a:xfrm>
          </p:grpSpPr>
          <p:sp>
            <p:nvSpPr>
              <p:cNvPr id="446" name="Google Shape;446;p10"/>
              <p:cNvSpPr txBox="1"/>
              <p:nvPr/>
            </p:nvSpPr>
            <p:spPr>
              <a:xfrm>
                <a:off x="2110555" y="2162177"/>
                <a:ext cx="1915699" cy="3351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D8D8D8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MILESTONE</a:t>
                </a:r>
                <a:endParaRPr/>
              </a:p>
            </p:txBody>
          </p:sp>
          <p:sp>
            <p:nvSpPr>
              <p:cNvPr id="447" name="Google Shape;447;p10"/>
              <p:cNvSpPr txBox="1"/>
              <p:nvPr/>
            </p:nvSpPr>
            <p:spPr>
              <a:xfrm>
                <a:off x="2110554" y="2470633"/>
                <a:ext cx="1725462" cy="1862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>
                    <a:solidFill>
                      <a:srgbClr val="F0CDA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System Test </a:t>
                </a:r>
                <a:endParaRPr/>
              </a:p>
            </p:txBody>
          </p:sp>
          <p:sp>
            <p:nvSpPr>
              <p:cNvPr id="448" name="Google Shape;448;p10"/>
              <p:cNvSpPr txBox="1"/>
              <p:nvPr/>
            </p:nvSpPr>
            <p:spPr>
              <a:xfrm>
                <a:off x="2110556" y="2653950"/>
                <a:ext cx="1294781" cy="235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D8D8D8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49" name="Google Shape;449;p10" title="Milestone Graphic"/>
            <p:cNvSpPr/>
            <p:nvPr/>
          </p:nvSpPr>
          <p:spPr>
            <a:xfrm>
              <a:off x="6236099" y="3802308"/>
              <a:ext cx="1188752" cy="18620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2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D8D8D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50" name="Google Shape;450;p10" title="Milestone Flag"/>
            <p:cNvPicPr preferRelativeResize="0"/>
            <p:nvPr/>
          </p:nvPicPr>
          <p:blipFill rotWithShape="1">
            <a:blip r:embed="rId4">
              <a:alphaModFix/>
            </a:blip>
            <a:srcRect l="33525" t="18748" r="17128" b="44918"/>
            <a:stretch/>
          </p:blipFill>
          <p:spPr>
            <a:xfrm flipH="1">
              <a:off x="5653543" y="3048963"/>
              <a:ext cx="573660" cy="4223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10"/>
            <p:cNvSpPr/>
            <p:nvPr/>
          </p:nvSpPr>
          <p:spPr>
            <a:xfrm>
              <a:off x="5890455" y="3141299"/>
              <a:ext cx="347582" cy="2420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rgbClr val="D8D8D8"/>
                  </a:solidFill>
                  <a:latin typeface="Open Sans"/>
                  <a:ea typeface="Open Sans"/>
                  <a:cs typeface="Open Sans"/>
                  <a:sym typeface="Open Sans"/>
                </a:rPr>
                <a:t>04</a:t>
              </a:r>
              <a:endParaRPr/>
            </a:p>
          </p:txBody>
        </p:sp>
      </p:grpSp>
      <p:cxnSp>
        <p:nvCxnSpPr>
          <p:cNvPr id="452" name="Google Shape;452;p10" title="callout lines"/>
          <p:cNvCxnSpPr/>
          <p:nvPr/>
        </p:nvCxnSpPr>
        <p:spPr>
          <a:xfrm>
            <a:off x="7926431" y="1086168"/>
            <a:ext cx="39323" cy="412015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53" name="Google Shape;453;p10" title="callout lines"/>
          <p:cNvCxnSpPr/>
          <p:nvPr/>
        </p:nvCxnSpPr>
        <p:spPr>
          <a:xfrm flipH="1">
            <a:off x="6869336" y="1825732"/>
            <a:ext cx="32940" cy="3220629"/>
          </a:xfrm>
          <a:prstGeom prst="straightConnector1">
            <a:avLst/>
          </a:prstGeom>
          <a:noFill/>
          <a:ln w="9525" cap="flat" cmpd="sng">
            <a:solidFill>
              <a:srgbClr val="BFBFBF">
                <a:alpha val="20000"/>
              </a:srgbClr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54" name="Google Shape;454;p10" descr="Icon Checked"/>
          <p:cNvSpPr/>
          <p:nvPr/>
        </p:nvSpPr>
        <p:spPr>
          <a:xfrm>
            <a:off x="6854288" y="1429177"/>
            <a:ext cx="80876" cy="57790"/>
          </a:xfrm>
          <a:custGeom>
            <a:avLst/>
            <a:gdLst/>
            <a:ahLst/>
            <a:cxnLst/>
            <a:rect l="l" t="t" r="r" b="b"/>
            <a:pathLst>
              <a:path w="80875" h="57790" extrusionOk="0">
                <a:moveTo>
                  <a:pt x="14599" y="28932"/>
                </a:moveTo>
                <a:cubicBezTo>
                  <a:pt x="11949" y="26553"/>
                  <a:pt x="6887" y="26046"/>
                  <a:pt x="3291" y="27799"/>
                </a:cubicBezTo>
                <a:cubicBezTo>
                  <a:pt x="-305" y="29552"/>
                  <a:pt x="-1073" y="32901"/>
                  <a:pt x="1577" y="35281"/>
                </a:cubicBezTo>
                <a:lnTo>
                  <a:pt x="24222" y="55614"/>
                </a:lnTo>
                <a:cubicBezTo>
                  <a:pt x="27661" y="58702"/>
                  <a:pt x="34747" y="58464"/>
                  <a:pt x="37696" y="55162"/>
                </a:cubicBezTo>
                <a:lnTo>
                  <a:pt x="79751" y="8074"/>
                </a:lnTo>
                <a:cubicBezTo>
                  <a:pt x="82024" y="5530"/>
                  <a:pt x="80749" y="2248"/>
                  <a:pt x="76903" y="745"/>
                </a:cubicBezTo>
                <a:cubicBezTo>
                  <a:pt x="73058" y="-758"/>
                  <a:pt x="68098" y="85"/>
                  <a:pt x="65826" y="2630"/>
                </a:cubicBezTo>
                <a:lnTo>
                  <a:pt x="29991" y="42753"/>
                </a:lnTo>
                <a:lnTo>
                  <a:pt x="14599" y="289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55" name="Google Shape;455;p10" title="callout lines"/>
          <p:cNvCxnSpPr/>
          <p:nvPr/>
        </p:nvCxnSpPr>
        <p:spPr>
          <a:xfrm>
            <a:off x="4164348" y="3101872"/>
            <a:ext cx="49073" cy="2119841"/>
          </a:xfrm>
          <a:prstGeom prst="straightConnector1">
            <a:avLst/>
          </a:prstGeom>
          <a:noFill/>
          <a:ln w="9525" cap="flat" cmpd="sng">
            <a:solidFill>
              <a:srgbClr val="BFBFBF">
                <a:alpha val="20000"/>
              </a:srgbClr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56" name="Google Shape;456;p10" title="callout lines"/>
          <p:cNvCxnSpPr/>
          <p:nvPr/>
        </p:nvCxnSpPr>
        <p:spPr>
          <a:xfrm>
            <a:off x="3710577" y="3348240"/>
            <a:ext cx="0" cy="1726038"/>
          </a:xfrm>
          <a:prstGeom prst="straightConnector1">
            <a:avLst/>
          </a:prstGeom>
          <a:noFill/>
          <a:ln w="9525" cap="flat" cmpd="sng">
            <a:solidFill>
              <a:srgbClr val="BFBFBF">
                <a:alpha val="20000"/>
              </a:srgbClr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57" name="Google Shape;457;p10" descr="Icon Checked"/>
          <p:cNvSpPr/>
          <p:nvPr/>
        </p:nvSpPr>
        <p:spPr>
          <a:xfrm>
            <a:off x="3086044" y="2431912"/>
            <a:ext cx="80876" cy="57790"/>
          </a:xfrm>
          <a:custGeom>
            <a:avLst/>
            <a:gdLst/>
            <a:ahLst/>
            <a:cxnLst/>
            <a:rect l="l" t="t" r="r" b="b"/>
            <a:pathLst>
              <a:path w="80875" h="57790" extrusionOk="0">
                <a:moveTo>
                  <a:pt x="14599" y="28932"/>
                </a:moveTo>
                <a:cubicBezTo>
                  <a:pt x="11949" y="26553"/>
                  <a:pt x="6887" y="26046"/>
                  <a:pt x="3291" y="27799"/>
                </a:cubicBezTo>
                <a:cubicBezTo>
                  <a:pt x="-305" y="29552"/>
                  <a:pt x="-1073" y="32901"/>
                  <a:pt x="1577" y="35281"/>
                </a:cubicBezTo>
                <a:lnTo>
                  <a:pt x="24222" y="55614"/>
                </a:lnTo>
                <a:cubicBezTo>
                  <a:pt x="27661" y="58702"/>
                  <a:pt x="34747" y="58464"/>
                  <a:pt x="37696" y="55162"/>
                </a:cubicBezTo>
                <a:lnTo>
                  <a:pt x="79751" y="8074"/>
                </a:lnTo>
                <a:cubicBezTo>
                  <a:pt x="82024" y="5530"/>
                  <a:pt x="80749" y="2248"/>
                  <a:pt x="76903" y="745"/>
                </a:cubicBezTo>
                <a:cubicBezTo>
                  <a:pt x="73058" y="-758"/>
                  <a:pt x="68098" y="85"/>
                  <a:pt x="65826" y="2630"/>
                </a:cubicBezTo>
                <a:lnTo>
                  <a:pt x="29991" y="42753"/>
                </a:lnTo>
                <a:lnTo>
                  <a:pt x="14599" y="289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" name="Google Shape;458;p10" descr="Icon Checked"/>
          <p:cNvSpPr/>
          <p:nvPr/>
        </p:nvSpPr>
        <p:spPr>
          <a:xfrm>
            <a:off x="5227318" y="1990147"/>
            <a:ext cx="80876" cy="57790"/>
          </a:xfrm>
          <a:custGeom>
            <a:avLst/>
            <a:gdLst/>
            <a:ahLst/>
            <a:cxnLst/>
            <a:rect l="l" t="t" r="r" b="b"/>
            <a:pathLst>
              <a:path w="80875" h="57790" extrusionOk="0">
                <a:moveTo>
                  <a:pt x="14599" y="28932"/>
                </a:moveTo>
                <a:cubicBezTo>
                  <a:pt x="11949" y="26553"/>
                  <a:pt x="6887" y="26046"/>
                  <a:pt x="3291" y="27799"/>
                </a:cubicBezTo>
                <a:cubicBezTo>
                  <a:pt x="-305" y="29552"/>
                  <a:pt x="-1073" y="32901"/>
                  <a:pt x="1577" y="35281"/>
                </a:cubicBezTo>
                <a:lnTo>
                  <a:pt x="24222" y="55614"/>
                </a:lnTo>
                <a:cubicBezTo>
                  <a:pt x="27661" y="58702"/>
                  <a:pt x="34747" y="58464"/>
                  <a:pt x="37696" y="55162"/>
                </a:cubicBezTo>
                <a:lnTo>
                  <a:pt x="79751" y="8074"/>
                </a:lnTo>
                <a:cubicBezTo>
                  <a:pt x="82024" y="5530"/>
                  <a:pt x="80749" y="2248"/>
                  <a:pt x="76903" y="745"/>
                </a:cubicBezTo>
                <a:cubicBezTo>
                  <a:pt x="73058" y="-758"/>
                  <a:pt x="68098" y="85"/>
                  <a:pt x="65826" y="2630"/>
                </a:cubicBezTo>
                <a:lnTo>
                  <a:pt x="29991" y="42753"/>
                </a:lnTo>
                <a:lnTo>
                  <a:pt x="14599" y="289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Segnaposto piè di pagina 2">
            <a:extLst>
              <a:ext uri="{FF2B5EF4-FFF2-40B4-BE49-F238E27FC236}">
                <a16:creationId xmlns:a16="http://schemas.microsoft.com/office/drawing/2014/main" id="{9AFF70F5-1CE3-EF8F-7EF0-5137E5C852B3}"/>
              </a:ext>
            </a:extLst>
          </p:cNvPr>
          <p:cNvSpPr txBox="1">
            <a:spLocks/>
          </p:cNvSpPr>
          <p:nvPr/>
        </p:nvSpPr>
        <p:spPr>
          <a:xfrm>
            <a:off x="-947654" y="64404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it-IT" dirty="0" err="1"/>
              <a:t>EdgeofTomorrow</a:t>
            </a:r>
            <a:r>
              <a:rPr lang="it-IT" dirty="0"/>
              <a:t> Team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Blu caldo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2008</TotalTime>
  <Words>518</Words>
  <Application>Microsoft Office PowerPoint</Application>
  <PresentationFormat>Widescreen</PresentationFormat>
  <Paragraphs>161</Paragraphs>
  <Slides>11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9" baseType="lpstr">
      <vt:lpstr>Gill Sans</vt:lpstr>
      <vt:lpstr>Play</vt:lpstr>
      <vt:lpstr>Courier New</vt:lpstr>
      <vt:lpstr>Open Sans</vt:lpstr>
      <vt:lpstr>Arial</vt:lpstr>
      <vt:lpstr>Calibri</vt:lpstr>
      <vt:lpstr>Arial </vt:lpstr>
      <vt:lpstr>Tema di Office</vt:lpstr>
      <vt:lpstr>EDGE SYSTEM  FOR SUSTAINABLE BUILDINGS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KEY TIMELINE GOALS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INDOOR APPLICATION</dc:title>
  <dc:creator>Filomena Ragone</dc:creator>
  <cp:lastModifiedBy>Filomena Ragone</cp:lastModifiedBy>
  <cp:revision>14</cp:revision>
  <dcterms:created xsi:type="dcterms:W3CDTF">2023-08-29T09:54:50Z</dcterms:created>
  <dcterms:modified xsi:type="dcterms:W3CDTF">2023-10-02T15:39:01Z</dcterms:modified>
</cp:coreProperties>
</file>